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8.JPG" ContentType="image/unknown"/>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61" r:id="rId3"/>
    <p:sldId id="258" r:id="rId4"/>
    <p:sldId id="271" r:id="rId5"/>
    <p:sldId id="265" r:id="rId6"/>
    <p:sldId id="259" r:id="rId7"/>
    <p:sldId id="260" r:id="rId8"/>
    <p:sldId id="263" r:id="rId9"/>
    <p:sldId id="268" r:id="rId10"/>
    <p:sldId id="266" r:id="rId11"/>
    <p:sldId id="264" r:id="rId12"/>
    <p:sldId id="267" r:id="rId13"/>
    <p:sldId id="273" r:id="rId14"/>
    <p:sldId id="272"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FF3399"/>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4/7/2022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682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44846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743604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40245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6988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1230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49003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8597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37206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050675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25475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3645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10784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44015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52136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955363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07673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4/7/2022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0930636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hyperlink" Target="https://www.coindesk.com/" TargetMode="External"/><Relationship Id="rId3" Type="http://schemas.openxmlformats.org/officeDocument/2006/relationships/hyperlink" Target="https://www.leewayhertz.com/" TargetMode="External"/><Relationship Id="rId7" Type="http://schemas.openxmlformats.org/officeDocument/2006/relationships/hyperlink" Target="https://slideshare.net/" TargetMode="External"/><Relationship Id="rId2" Type="http://schemas.openxmlformats.org/officeDocument/2006/relationships/hyperlink" Target="https://builtin.com/" TargetMode="External"/><Relationship Id="rId1" Type="http://schemas.openxmlformats.org/officeDocument/2006/relationships/slideLayout" Target="../slideLayouts/slideLayout11.xml"/><Relationship Id="rId6" Type="http://schemas.openxmlformats.org/officeDocument/2006/relationships/hyperlink" Target="https://creaticles.com/" TargetMode="External"/><Relationship Id="rId5" Type="http://schemas.openxmlformats.org/officeDocument/2006/relationships/hyperlink" Target="https://www.forbes.com/" TargetMode="External"/><Relationship Id="rId4" Type="http://schemas.openxmlformats.org/officeDocument/2006/relationships/hyperlink" Target="https://medium.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0EE2-F390-4876-BA02-A86BAD6EA544}"/>
              </a:ext>
            </a:extLst>
          </p:cNvPr>
          <p:cNvSpPr>
            <a:spLocks noGrp="1"/>
          </p:cNvSpPr>
          <p:nvPr>
            <p:ph type="ctrTitle"/>
          </p:nvPr>
        </p:nvSpPr>
        <p:spPr>
          <a:xfrm>
            <a:off x="2119745" y="145474"/>
            <a:ext cx="9975273" cy="1870364"/>
          </a:xfrm>
        </p:spPr>
        <p:txBody>
          <a:bodyPr>
            <a:normAutofit/>
          </a:bodyPr>
          <a:lstStyle/>
          <a:p>
            <a:pPr algn="ctr"/>
            <a:r>
              <a:rPr lang="en-US" sz="4000" b="1" dirty="0">
                <a:latin typeface="Arial Black" panose="020B0A04020102020204" pitchFamily="34" charset="0"/>
              </a:rPr>
              <a:t>NFT AND ITS MARKETPLACES IN BLOCKCHAIN</a:t>
            </a:r>
          </a:p>
        </p:txBody>
      </p:sp>
      <p:sp>
        <p:nvSpPr>
          <p:cNvPr id="3" name="Subtitle 2">
            <a:extLst>
              <a:ext uri="{FF2B5EF4-FFF2-40B4-BE49-F238E27FC236}">
                <a16:creationId xmlns:a16="http://schemas.microsoft.com/office/drawing/2014/main" id="{D92909D9-579D-49B3-826F-DA134C3923D6}"/>
              </a:ext>
            </a:extLst>
          </p:cNvPr>
          <p:cNvSpPr>
            <a:spLocks noGrp="1"/>
          </p:cNvSpPr>
          <p:nvPr>
            <p:ph type="subTitle" idx="1"/>
          </p:nvPr>
        </p:nvSpPr>
        <p:spPr>
          <a:xfrm>
            <a:off x="1876424" y="3602037"/>
            <a:ext cx="5882121" cy="2175307"/>
          </a:xfrm>
        </p:spPr>
        <p:txBody>
          <a:bodyPr>
            <a:normAutofit/>
          </a:bodyPr>
          <a:lstStyle/>
          <a:p>
            <a:r>
              <a:rPr lang="en-US" sz="2400" b="1" dirty="0">
                <a:solidFill>
                  <a:schemeClr val="tx1"/>
                </a:solidFill>
                <a:latin typeface="Arial Black" panose="020B0A04020102020204" pitchFamily="34" charset="0"/>
              </a:rPr>
              <a:t>Name:- Shubhamkumar Yadav</a:t>
            </a:r>
          </a:p>
          <a:p>
            <a:r>
              <a:rPr lang="en-US" sz="2400" b="1" dirty="0">
                <a:solidFill>
                  <a:schemeClr val="tx1"/>
                </a:solidFill>
                <a:latin typeface="Arial Black" panose="020B0A04020102020204" pitchFamily="34" charset="0"/>
              </a:rPr>
              <a:t>Roll no. :- 25</a:t>
            </a:r>
          </a:p>
        </p:txBody>
      </p:sp>
      <p:pic>
        <p:nvPicPr>
          <p:cNvPr id="7" name="Picture 6">
            <a:extLst>
              <a:ext uri="{FF2B5EF4-FFF2-40B4-BE49-F238E27FC236}">
                <a16:creationId xmlns:a16="http://schemas.microsoft.com/office/drawing/2014/main" id="{1992491B-F99C-412D-84BE-EA0721333C0B}"/>
              </a:ext>
            </a:extLst>
          </p:cNvPr>
          <p:cNvPicPr>
            <a:picLocks noChangeAspect="1"/>
          </p:cNvPicPr>
          <p:nvPr/>
        </p:nvPicPr>
        <p:blipFill>
          <a:blip r:embed="rId2"/>
          <a:stretch>
            <a:fillRect/>
          </a:stretch>
        </p:blipFill>
        <p:spPr>
          <a:xfrm>
            <a:off x="7948221" y="3550712"/>
            <a:ext cx="4243779" cy="3307288"/>
          </a:xfrm>
          <a:prstGeom prst="rect">
            <a:avLst/>
          </a:prstGeom>
        </p:spPr>
      </p:pic>
    </p:spTree>
    <p:extLst>
      <p:ext uri="{BB962C8B-B14F-4D97-AF65-F5344CB8AC3E}">
        <p14:creationId xmlns:p14="http://schemas.microsoft.com/office/powerpoint/2010/main" val="3500297147"/>
      </p:ext>
    </p:extLst>
  </p:cSld>
  <p:clrMapOvr>
    <a:masterClrMapping/>
  </p:clrMapOvr>
  <mc:AlternateContent xmlns:mc="http://schemas.openxmlformats.org/markup-compatibility/2006" xmlns:p15="http://schemas.microsoft.com/office/powerpoint/2012/main">
    <mc:Choice Requires="p15">
      <p:transition spd="med">
        <p15:prstTrans prst="drap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025DC-98C3-44C8-9917-8CF7DEDB89CA}"/>
              </a:ext>
            </a:extLst>
          </p:cNvPr>
          <p:cNvSpPr>
            <a:spLocks noGrp="1"/>
          </p:cNvSpPr>
          <p:nvPr>
            <p:ph type="title"/>
          </p:nvPr>
        </p:nvSpPr>
        <p:spPr>
          <a:xfrm>
            <a:off x="1363128" y="152400"/>
            <a:ext cx="9905955" cy="1371599"/>
          </a:xfrm>
        </p:spPr>
        <p:txBody>
          <a:bodyPr/>
          <a:lstStyle/>
          <a:p>
            <a:pPr algn="ctr"/>
            <a:r>
              <a:rPr lang="en-US" b="1" dirty="0">
                <a:latin typeface="Arial Black" panose="020B0A04020102020204" pitchFamily="34" charset="0"/>
              </a:rPr>
              <a:t>Popular NFT Marketplaces</a:t>
            </a:r>
          </a:p>
        </p:txBody>
      </p:sp>
      <p:sp>
        <p:nvSpPr>
          <p:cNvPr id="3" name="Text Placeholder 2">
            <a:extLst>
              <a:ext uri="{FF2B5EF4-FFF2-40B4-BE49-F238E27FC236}">
                <a16:creationId xmlns:a16="http://schemas.microsoft.com/office/drawing/2014/main" id="{62B2909F-8539-4B8D-B244-120CE82D9D7B}"/>
              </a:ext>
            </a:extLst>
          </p:cNvPr>
          <p:cNvSpPr>
            <a:spLocks noGrp="1"/>
          </p:cNvSpPr>
          <p:nvPr>
            <p:ph type="body" sz="half" idx="2"/>
          </p:nvPr>
        </p:nvSpPr>
        <p:spPr>
          <a:xfrm>
            <a:off x="8506690" y="1801090"/>
            <a:ext cx="3588328" cy="4419601"/>
          </a:xfrm>
        </p:spPr>
        <p:txBody>
          <a:bodyPr/>
          <a:lstStyle/>
          <a:p>
            <a:pPr marL="342900" indent="-342900">
              <a:buFont typeface="Wingdings" panose="05000000000000000000" pitchFamily="2" charset="2"/>
              <a:buChar char="Ø"/>
            </a:pPr>
            <a:r>
              <a:rPr lang="en-US" sz="2400" b="1" dirty="0">
                <a:latin typeface="Arial Black" panose="020B0A04020102020204" pitchFamily="34" charset="0"/>
              </a:rPr>
              <a:t>OpenSea</a:t>
            </a:r>
            <a:endParaRPr lang="en-US" sz="2400" b="1" i="0" strike="noStrike" dirty="0">
              <a:effectLst/>
              <a:latin typeface="Arial Black" panose="020B0A04020102020204" pitchFamily="34" charset="0"/>
            </a:endParaRPr>
          </a:p>
          <a:p>
            <a:pPr marL="342900" indent="-342900">
              <a:buFont typeface="Wingdings" panose="05000000000000000000" pitchFamily="2" charset="2"/>
              <a:buChar char="Ø"/>
            </a:pPr>
            <a:r>
              <a:rPr lang="en-US" sz="2400" b="1" dirty="0">
                <a:latin typeface="Arial Black" panose="020B0A04020102020204" pitchFamily="34" charset="0"/>
              </a:rPr>
              <a:t>Rarible</a:t>
            </a:r>
            <a:endParaRPr lang="en-US" sz="2400" b="1" i="0" dirty="0">
              <a:effectLst/>
              <a:latin typeface="Arial Black" panose="020B0A04020102020204" pitchFamily="34" charset="0"/>
            </a:endParaRPr>
          </a:p>
          <a:p>
            <a:pPr marL="342900" indent="-342900">
              <a:buFont typeface="Wingdings" panose="05000000000000000000" pitchFamily="2" charset="2"/>
              <a:buChar char="Ø"/>
            </a:pPr>
            <a:r>
              <a:rPr lang="en-US" sz="2400" b="1" dirty="0">
                <a:latin typeface="Arial Black" panose="020B0A04020102020204" pitchFamily="34" charset="0"/>
              </a:rPr>
              <a:t>SuperRare</a:t>
            </a:r>
            <a:endParaRPr lang="en-US" sz="2400" b="1" strike="noStrike" dirty="0">
              <a:latin typeface="Arial Black" panose="020B0A04020102020204" pitchFamily="34" charset="0"/>
            </a:endParaRPr>
          </a:p>
          <a:p>
            <a:pPr marL="342900" indent="-342900">
              <a:buFont typeface="Wingdings" panose="05000000000000000000" pitchFamily="2" charset="2"/>
              <a:buChar char="Ø"/>
            </a:pPr>
            <a:r>
              <a:rPr lang="en-US" sz="2400" b="1" dirty="0">
                <a:latin typeface="Arial Black" panose="020B0A04020102020204" pitchFamily="34" charset="0"/>
              </a:rPr>
              <a:t>Nifty Gateway</a:t>
            </a:r>
            <a:r>
              <a:rPr lang="en-US" sz="2400" b="1" i="0" dirty="0">
                <a:effectLst/>
                <a:latin typeface="Arial Black" panose="020B0A04020102020204" pitchFamily="34" charset="0"/>
              </a:rPr>
              <a:t> </a:t>
            </a:r>
          </a:p>
          <a:p>
            <a:pPr marL="342900" indent="-342900">
              <a:buFont typeface="Wingdings" panose="05000000000000000000" pitchFamily="2" charset="2"/>
              <a:buChar char="Ø"/>
            </a:pPr>
            <a:r>
              <a:rPr lang="en-US" sz="2400" b="1" dirty="0">
                <a:latin typeface="Arial Black" panose="020B0A04020102020204" pitchFamily="34" charset="0"/>
              </a:rPr>
              <a:t>Foundation</a:t>
            </a:r>
          </a:p>
          <a:p>
            <a:endParaRPr lang="en-US" dirty="0"/>
          </a:p>
        </p:txBody>
      </p:sp>
      <p:pic>
        <p:nvPicPr>
          <p:cNvPr id="5" name="Picture 4">
            <a:extLst>
              <a:ext uri="{FF2B5EF4-FFF2-40B4-BE49-F238E27FC236}">
                <a16:creationId xmlns:a16="http://schemas.microsoft.com/office/drawing/2014/main" id="{A6261B3D-884C-40F1-BD58-8E500920C169}"/>
              </a:ext>
            </a:extLst>
          </p:cNvPr>
          <p:cNvPicPr>
            <a:picLocks noChangeAspect="1"/>
          </p:cNvPicPr>
          <p:nvPr/>
        </p:nvPicPr>
        <p:blipFill rotWithShape="1">
          <a:blip r:embed="rId2"/>
          <a:srcRect b="19559"/>
          <a:stretch/>
        </p:blipFill>
        <p:spPr>
          <a:xfrm>
            <a:off x="1634835" y="1967345"/>
            <a:ext cx="6428509" cy="383771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9731994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3F870D-F395-4EAA-97A2-0C688406572B}"/>
              </a:ext>
            </a:extLst>
          </p:cNvPr>
          <p:cNvSpPr>
            <a:spLocks noGrp="1"/>
          </p:cNvSpPr>
          <p:nvPr>
            <p:ph type="title"/>
          </p:nvPr>
        </p:nvSpPr>
        <p:spPr>
          <a:xfrm>
            <a:off x="2286000" y="126274"/>
            <a:ext cx="8095205" cy="1637211"/>
          </a:xfrm>
        </p:spPr>
        <p:txBody>
          <a:bodyPr>
            <a:normAutofit/>
          </a:bodyPr>
          <a:lstStyle/>
          <a:p>
            <a:pPr algn="ctr"/>
            <a:r>
              <a:rPr lang="en-US" sz="3200" b="1" i="0" dirty="0">
                <a:effectLst/>
                <a:latin typeface="Arial Black" panose="020B0A04020102020204" pitchFamily="34" charset="0"/>
              </a:rPr>
              <a:t>How do these marketplaces work?</a:t>
            </a:r>
            <a:endParaRPr lang="en-US" sz="3200" dirty="0">
              <a:latin typeface="Arial Black" panose="020B0A04020102020204" pitchFamily="34" charset="0"/>
            </a:endParaRPr>
          </a:p>
        </p:txBody>
      </p:sp>
      <p:sp>
        <p:nvSpPr>
          <p:cNvPr id="6" name="Text Placeholder 5">
            <a:extLst>
              <a:ext uri="{FF2B5EF4-FFF2-40B4-BE49-F238E27FC236}">
                <a16:creationId xmlns:a16="http://schemas.microsoft.com/office/drawing/2014/main" id="{05020C74-CB7F-4027-B4C2-6D7488E78AC6}"/>
              </a:ext>
            </a:extLst>
          </p:cNvPr>
          <p:cNvSpPr>
            <a:spLocks noGrp="1"/>
          </p:cNvSpPr>
          <p:nvPr>
            <p:ph type="body" sz="half" idx="2"/>
          </p:nvPr>
        </p:nvSpPr>
        <p:spPr>
          <a:xfrm>
            <a:off x="801189" y="2181498"/>
            <a:ext cx="3962401" cy="3074124"/>
          </a:xfrm>
        </p:spPr>
        <p:txBody>
          <a:bodyPr/>
          <a:lstStyle/>
          <a:p>
            <a:pPr marL="285750" indent="-285750">
              <a:buFont typeface="Arial" panose="020B0604020202020204" pitchFamily="34" charset="0"/>
              <a:buChar char="•"/>
            </a:pPr>
            <a:r>
              <a:rPr lang="en-US" b="1" i="0" dirty="0">
                <a:effectLst/>
                <a:latin typeface="Arial Black" panose="020B0A04020102020204" pitchFamily="34" charset="0"/>
              </a:rPr>
              <a:t>Signing up</a:t>
            </a:r>
          </a:p>
          <a:p>
            <a:pPr marL="285750" indent="-285750">
              <a:buFont typeface="Arial" panose="020B0604020202020204" pitchFamily="34" charset="0"/>
              <a:buChar char="•"/>
            </a:pPr>
            <a:r>
              <a:rPr lang="en-US" b="1" i="0" dirty="0">
                <a:effectLst/>
                <a:latin typeface="Arial Black" panose="020B0A04020102020204" pitchFamily="34" charset="0"/>
              </a:rPr>
              <a:t>Buying an NFT</a:t>
            </a:r>
            <a:endParaRPr lang="en-US" b="1" dirty="0">
              <a:latin typeface="Arial Black" panose="020B0A04020102020204" pitchFamily="34" charset="0"/>
            </a:endParaRPr>
          </a:p>
          <a:p>
            <a:pPr marL="285750" indent="-285750">
              <a:buFont typeface="Arial" panose="020B0604020202020204" pitchFamily="34" charset="0"/>
              <a:buChar char="•"/>
            </a:pPr>
            <a:r>
              <a:rPr lang="en-US" b="1" i="0" dirty="0">
                <a:effectLst/>
                <a:latin typeface="Arial Black" panose="020B0A04020102020204" pitchFamily="34" charset="0"/>
              </a:rPr>
              <a:t>Selling an NFT</a:t>
            </a:r>
          </a:p>
          <a:p>
            <a:pPr marL="285750" indent="-285750">
              <a:buFont typeface="Arial" panose="020B0604020202020204" pitchFamily="34" charset="0"/>
              <a:buChar char="•"/>
            </a:pPr>
            <a:r>
              <a:rPr lang="en-US" b="1" i="0" dirty="0">
                <a:effectLst/>
                <a:latin typeface="Arial Black" panose="020B0A04020102020204" pitchFamily="34" charset="0"/>
              </a:rPr>
              <a:t>Minting an NFT</a:t>
            </a:r>
            <a:endParaRPr lang="en-US" dirty="0">
              <a:latin typeface="Arial Black" panose="020B0A04020102020204" pitchFamily="34" charset="0"/>
            </a:endParaRPr>
          </a:p>
        </p:txBody>
      </p:sp>
      <p:pic>
        <p:nvPicPr>
          <p:cNvPr id="8" name="Picture 7">
            <a:extLst>
              <a:ext uri="{FF2B5EF4-FFF2-40B4-BE49-F238E27FC236}">
                <a16:creationId xmlns:a16="http://schemas.microsoft.com/office/drawing/2014/main" id="{872612F2-D200-43D9-8D77-B597CA5B928D}"/>
              </a:ext>
            </a:extLst>
          </p:cNvPr>
          <p:cNvPicPr>
            <a:picLocks noChangeAspect="1"/>
          </p:cNvPicPr>
          <p:nvPr/>
        </p:nvPicPr>
        <p:blipFill rotWithShape="1">
          <a:blip r:embed="rId2"/>
          <a:srcRect t="13442" b="26084"/>
          <a:stretch/>
        </p:blipFill>
        <p:spPr>
          <a:xfrm>
            <a:off x="4781006" y="1789611"/>
            <a:ext cx="6609805" cy="414528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058510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FA83-D307-4E94-A996-81C85CDC34BD}"/>
              </a:ext>
            </a:extLst>
          </p:cNvPr>
          <p:cNvSpPr>
            <a:spLocks noGrp="1"/>
          </p:cNvSpPr>
          <p:nvPr>
            <p:ph type="title"/>
          </p:nvPr>
        </p:nvSpPr>
        <p:spPr>
          <a:xfrm>
            <a:off x="1141526" y="124691"/>
            <a:ext cx="9905955" cy="928256"/>
          </a:xfrm>
        </p:spPr>
        <p:txBody>
          <a:bodyPr/>
          <a:lstStyle/>
          <a:p>
            <a:pPr algn="ctr"/>
            <a:r>
              <a:rPr lang="en-US" b="1" dirty="0">
                <a:latin typeface="Arial Black" panose="020B0A04020102020204" pitchFamily="34" charset="0"/>
              </a:rPr>
              <a:t>Creaticles </a:t>
            </a:r>
          </a:p>
        </p:txBody>
      </p:sp>
      <p:sp>
        <p:nvSpPr>
          <p:cNvPr id="3" name="Text Placeholder 2">
            <a:extLst>
              <a:ext uri="{FF2B5EF4-FFF2-40B4-BE49-F238E27FC236}">
                <a16:creationId xmlns:a16="http://schemas.microsoft.com/office/drawing/2014/main" id="{379ABD8C-9F6E-4E76-8C71-A09AC42E3657}"/>
              </a:ext>
            </a:extLst>
          </p:cNvPr>
          <p:cNvSpPr>
            <a:spLocks noGrp="1"/>
          </p:cNvSpPr>
          <p:nvPr>
            <p:ph type="body" sz="half" idx="2"/>
          </p:nvPr>
        </p:nvSpPr>
        <p:spPr>
          <a:xfrm>
            <a:off x="2022764" y="1052947"/>
            <a:ext cx="8909731" cy="1717962"/>
          </a:xfrm>
        </p:spPr>
        <p:txBody>
          <a:bodyPr>
            <a:noAutofit/>
          </a:bodyPr>
          <a:lstStyle/>
          <a:p>
            <a:pPr algn="just"/>
            <a:r>
              <a:rPr lang="en-US" dirty="0">
                <a:latin typeface="Arial Black" panose="020B0A04020102020204" pitchFamily="34" charset="0"/>
              </a:rPr>
              <a:t>Creaticles’ NFT Marketplace is the first custom NFT Marketplace. Creaticles is the blockchain industry’s first custom NFT request platform that connects businesses and individuals with creators</a:t>
            </a:r>
          </a:p>
        </p:txBody>
      </p:sp>
      <p:pic>
        <p:nvPicPr>
          <p:cNvPr id="5" name="Picture 4">
            <a:extLst>
              <a:ext uri="{FF2B5EF4-FFF2-40B4-BE49-F238E27FC236}">
                <a16:creationId xmlns:a16="http://schemas.microsoft.com/office/drawing/2014/main" id="{D4A4F5E9-F705-4D53-A871-953774E2FC20}"/>
              </a:ext>
            </a:extLst>
          </p:cNvPr>
          <p:cNvPicPr>
            <a:picLocks noChangeAspect="1"/>
          </p:cNvPicPr>
          <p:nvPr/>
        </p:nvPicPr>
        <p:blipFill>
          <a:blip r:embed="rId2"/>
          <a:stretch>
            <a:fillRect/>
          </a:stretch>
        </p:blipFill>
        <p:spPr>
          <a:xfrm>
            <a:off x="2701637" y="3415147"/>
            <a:ext cx="7140499" cy="3061852"/>
          </a:xfrm>
          <a:prstGeom prst="rect">
            <a:avLst/>
          </a:prstGeom>
        </p:spPr>
      </p:pic>
    </p:spTree>
    <p:extLst>
      <p:ext uri="{BB962C8B-B14F-4D97-AF65-F5344CB8AC3E}">
        <p14:creationId xmlns:p14="http://schemas.microsoft.com/office/powerpoint/2010/main" val="1520629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7AFBA-EBFC-4E51-9B19-ED0016E83E7F}"/>
              </a:ext>
            </a:extLst>
          </p:cNvPr>
          <p:cNvSpPr>
            <a:spLocks noGrp="1"/>
          </p:cNvSpPr>
          <p:nvPr>
            <p:ph type="title"/>
          </p:nvPr>
        </p:nvSpPr>
        <p:spPr>
          <a:xfrm>
            <a:off x="1349230" y="193964"/>
            <a:ext cx="9905998" cy="667163"/>
          </a:xfrm>
        </p:spPr>
        <p:txBody>
          <a:bodyPr>
            <a:normAutofit fontScale="90000"/>
          </a:bodyPr>
          <a:lstStyle/>
          <a:p>
            <a:pPr algn="ctr"/>
            <a:r>
              <a:rPr lang="en-US" b="1" i="0" dirty="0">
                <a:effectLst/>
                <a:latin typeface="suisseIntl"/>
              </a:rPr>
              <a:t>Some of the most expensive NFTs ever sold</a:t>
            </a:r>
            <a:br>
              <a:rPr lang="en-US" b="1" i="0" dirty="0">
                <a:effectLst/>
                <a:latin typeface="suisseIntl"/>
              </a:rPr>
            </a:br>
            <a:endParaRPr lang="en-US" dirty="0"/>
          </a:p>
        </p:txBody>
      </p:sp>
      <p:sp>
        <p:nvSpPr>
          <p:cNvPr id="5" name="Text Placeholder 4">
            <a:extLst>
              <a:ext uri="{FF2B5EF4-FFF2-40B4-BE49-F238E27FC236}">
                <a16:creationId xmlns:a16="http://schemas.microsoft.com/office/drawing/2014/main" id="{3B34CB62-821C-4D1E-8442-8531752127A1}"/>
              </a:ext>
            </a:extLst>
          </p:cNvPr>
          <p:cNvSpPr>
            <a:spLocks noGrp="1"/>
          </p:cNvSpPr>
          <p:nvPr>
            <p:ph type="body" idx="1"/>
          </p:nvPr>
        </p:nvSpPr>
        <p:spPr>
          <a:xfrm>
            <a:off x="1307314" y="1773918"/>
            <a:ext cx="3196899" cy="880649"/>
          </a:xfrm>
        </p:spPr>
        <p:txBody>
          <a:bodyPr/>
          <a:lstStyle/>
          <a:p>
            <a:pPr algn="ctr"/>
            <a:endParaRPr lang="en-US" sz="2000" b="1" i="0" dirty="0">
              <a:effectLst/>
              <a:latin typeface="Arial Black" panose="020B0A04020102020204" pitchFamily="34" charset="0"/>
            </a:endParaRPr>
          </a:p>
          <a:p>
            <a:pPr algn="ctr"/>
            <a:endParaRPr lang="en-US" sz="2000" b="1" dirty="0">
              <a:latin typeface="Arial Black" panose="020B0A04020102020204" pitchFamily="34" charset="0"/>
            </a:endParaRPr>
          </a:p>
          <a:p>
            <a:pPr algn="ctr"/>
            <a:r>
              <a:rPr lang="en-US" b="1" i="0" dirty="0">
                <a:effectLst/>
                <a:latin typeface="Oswald" panose="00000500000000000000" pitchFamily="2" charset="0"/>
              </a:rPr>
              <a:t>1 – The Merge — $91.8M</a:t>
            </a:r>
          </a:p>
          <a:p>
            <a:endParaRPr lang="en-US" dirty="0"/>
          </a:p>
        </p:txBody>
      </p:sp>
      <p:sp>
        <p:nvSpPr>
          <p:cNvPr id="8" name="Text Placeholder 7">
            <a:extLst>
              <a:ext uri="{FF2B5EF4-FFF2-40B4-BE49-F238E27FC236}">
                <a16:creationId xmlns:a16="http://schemas.microsoft.com/office/drawing/2014/main" id="{DDAE2BDA-32F8-4D05-BEA5-777DA3216822}"/>
              </a:ext>
            </a:extLst>
          </p:cNvPr>
          <p:cNvSpPr>
            <a:spLocks noGrp="1"/>
          </p:cNvSpPr>
          <p:nvPr>
            <p:ph type="body" sz="half" idx="15"/>
          </p:nvPr>
        </p:nvSpPr>
        <p:spPr/>
        <p:txBody>
          <a:bodyPr/>
          <a:lstStyle/>
          <a:p>
            <a:endParaRPr lang="en-US" dirty="0"/>
          </a:p>
        </p:txBody>
      </p:sp>
      <p:sp>
        <p:nvSpPr>
          <p:cNvPr id="6" name="Text Placeholder 5">
            <a:extLst>
              <a:ext uri="{FF2B5EF4-FFF2-40B4-BE49-F238E27FC236}">
                <a16:creationId xmlns:a16="http://schemas.microsoft.com/office/drawing/2014/main" id="{D465A9E7-70AE-4FE7-B354-BB023CF067A7}"/>
              </a:ext>
            </a:extLst>
          </p:cNvPr>
          <p:cNvSpPr>
            <a:spLocks noGrp="1"/>
          </p:cNvSpPr>
          <p:nvPr>
            <p:ph type="body" sz="quarter" idx="3"/>
          </p:nvPr>
        </p:nvSpPr>
        <p:spPr>
          <a:xfrm>
            <a:off x="4426771" y="1318328"/>
            <a:ext cx="3184385" cy="1437653"/>
          </a:xfrm>
        </p:spPr>
        <p:txBody>
          <a:bodyPr/>
          <a:lstStyle/>
          <a:p>
            <a:pPr algn="ctr"/>
            <a:r>
              <a:rPr lang="en-US" b="1" i="0" dirty="0">
                <a:effectLst/>
                <a:latin typeface="Oswald" panose="00000500000000000000" pitchFamily="2" charset="0"/>
                <a:cs typeface="Arial" panose="020B0604020202020204" pitchFamily="34" charset="0"/>
              </a:rPr>
              <a:t>2 – The First 5000 Days </a:t>
            </a:r>
            <a:r>
              <a:rPr lang="en-US" b="1" i="0" dirty="0">
                <a:effectLst/>
                <a:latin typeface="Oswald" panose="00000500000000000000" pitchFamily="2" charset="0"/>
              </a:rPr>
              <a:t>— $69M</a:t>
            </a:r>
            <a:endParaRPr lang="en-US" b="1" i="0" dirty="0">
              <a:effectLst/>
              <a:latin typeface="Oswald" panose="00000500000000000000" pitchFamily="2" charset="0"/>
              <a:cs typeface="Arial" panose="020B0604020202020204" pitchFamily="34" charset="0"/>
            </a:endParaRPr>
          </a:p>
          <a:p>
            <a:endParaRPr lang="en-US" dirty="0"/>
          </a:p>
        </p:txBody>
      </p:sp>
      <p:sp>
        <p:nvSpPr>
          <p:cNvPr id="9" name="Text Placeholder 8">
            <a:extLst>
              <a:ext uri="{FF2B5EF4-FFF2-40B4-BE49-F238E27FC236}">
                <a16:creationId xmlns:a16="http://schemas.microsoft.com/office/drawing/2014/main" id="{136486AF-38A4-451C-9E95-284FE2C63412}"/>
              </a:ext>
            </a:extLst>
          </p:cNvPr>
          <p:cNvSpPr>
            <a:spLocks noGrp="1"/>
          </p:cNvSpPr>
          <p:nvPr>
            <p:ph type="body" sz="half" idx="16"/>
          </p:nvPr>
        </p:nvSpPr>
        <p:spPr/>
        <p:txBody>
          <a:bodyPr/>
          <a:lstStyle/>
          <a:p>
            <a:endParaRPr lang="en-US" dirty="0"/>
          </a:p>
        </p:txBody>
      </p:sp>
      <p:sp>
        <p:nvSpPr>
          <p:cNvPr id="7" name="Text Placeholder 6">
            <a:extLst>
              <a:ext uri="{FF2B5EF4-FFF2-40B4-BE49-F238E27FC236}">
                <a16:creationId xmlns:a16="http://schemas.microsoft.com/office/drawing/2014/main" id="{07D38123-D7B2-410C-92A1-62B6616B77EB}"/>
              </a:ext>
            </a:extLst>
          </p:cNvPr>
          <p:cNvSpPr>
            <a:spLocks noGrp="1"/>
          </p:cNvSpPr>
          <p:nvPr>
            <p:ph type="body" sz="quarter" idx="13"/>
          </p:nvPr>
        </p:nvSpPr>
        <p:spPr>
          <a:xfrm>
            <a:off x="7700043" y="1354549"/>
            <a:ext cx="3194968" cy="1337499"/>
          </a:xfrm>
        </p:spPr>
        <p:txBody>
          <a:bodyPr/>
          <a:lstStyle/>
          <a:p>
            <a:pPr algn="ctr"/>
            <a:r>
              <a:rPr lang="en-US" b="1" i="0" dirty="0">
                <a:effectLst/>
                <a:latin typeface="Oswald" panose="00000500000000000000" pitchFamily="2" charset="0"/>
              </a:rPr>
              <a:t>3 – Beeple, Human One — $29.98M</a:t>
            </a:r>
          </a:p>
          <a:p>
            <a:endParaRPr lang="en-US" dirty="0"/>
          </a:p>
        </p:txBody>
      </p:sp>
      <p:sp>
        <p:nvSpPr>
          <p:cNvPr id="10" name="Text Placeholder 9">
            <a:extLst>
              <a:ext uri="{FF2B5EF4-FFF2-40B4-BE49-F238E27FC236}">
                <a16:creationId xmlns:a16="http://schemas.microsoft.com/office/drawing/2014/main" id="{E6F18A11-7BD6-434C-BF64-0C6139FEE483}"/>
              </a:ext>
            </a:extLst>
          </p:cNvPr>
          <p:cNvSpPr>
            <a:spLocks noGrp="1"/>
          </p:cNvSpPr>
          <p:nvPr>
            <p:ph type="body" sz="half" idx="17"/>
          </p:nvPr>
        </p:nvSpPr>
        <p:spPr/>
        <p:txBody>
          <a:bodyPr/>
          <a:lstStyle/>
          <a:p>
            <a:endParaRPr lang="en-US" dirty="0"/>
          </a:p>
        </p:txBody>
      </p:sp>
      <p:pic>
        <p:nvPicPr>
          <p:cNvPr id="12" name="Picture 11">
            <a:extLst>
              <a:ext uri="{FF2B5EF4-FFF2-40B4-BE49-F238E27FC236}">
                <a16:creationId xmlns:a16="http://schemas.microsoft.com/office/drawing/2014/main" id="{DB01B6FA-8EAB-426D-9464-CB663F62456A}"/>
              </a:ext>
            </a:extLst>
          </p:cNvPr>
          <p:cNvPicPr>
            <a:picLocks noChangeAspect="1"/>
          </p:cNvPicPr>
          <p:nvPr/>
        </p:nvPicPr>
        <p:blipFill>
          <a:blip r:embed="rId2"/>
          <a:stretch>
            <a:fillRect/>
          </a:stretch>
        </p:blipFill>
        <p:spPr>
          <a:xfrm>
            <a:off x="953177" y="2867891"/>
            <a:ext cx="3473594" cy="3328121"/>
          </a:xfrm>
          <a:prstGeom prst="rect">
            <a:avLst/>
          </a:prstGeom>
        </p:spPr>
      </p:pic>
      <p:pic>
        <p:nvPicPr>
          <p:cNvPr id="14" name="Picture 13">
            <a:extLst>
              <a:ext uri="{FF2B5EF4-FFF2-40B4-BE49-F238E27FC236}">
                <a16:creationId xmlns:a16="http://schemas.microsoft.com/office/drawing/2014/main" id="{B5187A5B-7E23-4E8B-96E4-E8AD48569918}"/>
              </a:ext>
            </a:extLst>
          </p:cNvPr>
          <p:cNvPicPr>
            <a:picLocks noChangeAspect="1"/>
          </p:cNvPicPr>
          <p:nvPr/>
        </p:nvPicPr>
        <p:blipFill>
          <a:blip r:embed="rId3"/>
          <a:stretch>
            <a:fillRect/>
          </a:stretch>
        </p:blipFill>
        <p:spPr>
          <a:xfrm>
            <a:off x="4426771" y="2867891"/>
            <a:ext cx="3421127" cy="3328121"/>
          </a:xfrm>
          <a:prstGeom prst="rect">
            <a:avLst/>
          </a:prstGeom>
        </p:spPr>
      </p:pic>
      <p:pic>
        <p:nvPicPr>
          <p:cNvPr id="16" name="Picture 15">
            <a:extLst>
              <a:ext uri="{FF2B5EF4-FFF2-40B4-BE49-F238E27FC236}">
                <a16:creationId xmlns:a16="http://schemas.microsoft.com/office/drawing/2014/main" id="{DC845A7B-9F05-441B-8FAF-2DF565460F4E}"/>
              </a:ext>
            </a:extLst>
          </p:cNvPr>
          <p:cNvPicPr>
            <a:picLocks noChangeAspect="1"/>
          </p:cNvPicPr>
          <p:nvPr/>
        </p:nvPicPr>
        <p:blipFill>
          <a:blip r:embed="rId4"/>
          <a:stretch>
            <a:fillRect/>
          </a:stretch>
        </p:blipFill>
        <p:spPr>
          <a:xfrm>
            <a:off x="7847898" y="2867891"/>
            <a:ext cx="3772333" cy="3328121"/>
          </a:xfrm>
          <a:prstGeom prst="rect">
            <a:avLst/>
          </a:prstGeom>
        </p:spPr>
      </p:pic>
    </p:spTree>
    <p:extLst>
      <p:ext uri="{BB962C8B-B14F-4D97-AF65-F5344CB8AC3E}">
        <p14:creationId xmlns:p14="http://schemas.microsoft.com/office/powerpoint/2010/main" val="846981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FAC-E3B8-4869-8470-52F118FFEC8C}"/>
              </a:ext>
            </a:extLst>
          </p:cNvPr>
          <p:cNvSpPr>
            <a:spLocks noGrp="1"/>
          </p:cNvSpPr>
          <p:nvPr>
            <p:ph type="title"/>
          </p:nvPr>
        </p:nvSpPr>
        <p:spPr>
          <a:xfrm>
            <a:off x="1607127" y="332511"/>
            <a:ext cx="9232466" cy="1468582"/>
          </a:xfrm>
        </p:spPr>
        <p:txBody>
          <a:bodyPr/>
          <a:lstStyle/>
          <a:p>
            <a:r>
              <a:rPr lang="en-US" i="0" dirty="0">
                <a:effectLst/>
                <a:latin typeface="Arial Black" panose="020B0A04020102020204" pitchFamily="34" charset="0"/>
              </a:rPr>
              <a:t>Conclusion:-</a:t>
            </a:r>
            <a:br>
              <a:rPr lang="en-US" i="0" dirty="0">
                <a:effectLst/>
                <a:latin typeface="Arial Black" panose="020B0A04020102020204" pitchFamily="34" charset="0"/>
              </a:rPr>
            </a:br>
            <a:endParaRPr lang="en-US" dirty="0">
              <a:latin typeface="Arial Black" panose="020B0A04020102020204" pitchFamily="34" charset="0"/>
            </a:endParaRPr>
          </a:p>
        </p:txBody>
      </p:sp>
      <p:sp>
        <p:nvSpPr>
          <p:cNvPr id="3" name="Text Placeholder 2">
            <a:extLst>
              <a:ext uri="{FF2B5EF4-FFF2-40B4-BE49-F238E27FC236}">
                <a16:creationId xmlns:a16="http://schemas.microsoft.com/office/drawing/2014/main" id="{6EAA273F-B89C-410F-A058-454C5FC94929}"/>
              </a:ext>
            </a:extLst>
          </p:cNvPr>
          <p:cNvSpPr>
            <a:spLocks noGrp="1"/>
          </p:cNvSpPr>
          <p:nvPr>
            <p:ph type="body" sz="half" idx="2"/>
          </p:nvPr>
        </p:nvSpPr>
        <p:spPr>
          <a:xfrm>
            <a:off x="1813403" y="1801093"/>
            <a:ext cx="9232466" cy="3990105"/>
          </a:xfrm>
        </p:spPr>
        <p:txBody>
          <a:bodyPr>
            <a:normAutofit/>
          </a:bodyPr>
          <a:lstStyle/>
          <a:p>
            <a:pPr algn="just"/>
            <a:r>
              <a:rPr lang="en-US" sz="2000" b="1" i="0" dirty="0">
                <a:effectLst/>
                <a:latin typeface="Arial Black" panose="020B0A04020102020204" pitchFamily="34" charset="0"/>
              </a:rPr>
              <a:t>Non-fungible tokens are unique pieces of data that are stored on a blockchain. Digital art, music, video clips, tickets are a few examples of the digital assets that are being converted as NFTs. Some people think that this is a bubble that will burst and some people think that NFTs will drive the digital economy. The technology is still in the initial stages, so we have to wait and watch how it evolves.</a:t>
            </a:r>
            <a:endParaRPr lang="en-US" sz="2000" b="1" dirty="0">
              <a:latin typeface="Arial Black" panose="020B0A04020102020204" pitchFamily="34" charset="0"/>
            </a:endParaRPr>
          </a:p>
        </p:txBody>
      </p:sp>
    </p:spTree>
    <p:extLst>
      <p:ext uri="{BB962C8B-B14F-4D97-AF65-F5344CB8AC3E}">
        <p14:creationId xmlns:p14="http://schemas.microsoft.com/office/powerpoint/2010/main" val="32558206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EFE30-5472-4EA6-975E-DD437C01B629}"/>
              </a:ext>
            </a:extLst>
          </p:cNvPr>
          <p:cNvSpPr>
            <a:spLocks noGrp="1"/>
          </p:cNvSpPr>
          <p:nvPr>
            <p:ph type="title"/>
          </p:nvPr>
        </p:nvSpPr>
        <p:spPr>
          <a:xfrm>
            <a:off x="3117272" y="609600"/>
            <a:ext cx="6954981" cy="1482436"/>
          </a:xfrm>
        </p:spPr>
        <p:txBody>
          <a:bodyPr/>
          <a:lstStyle/>
          <a:p>
            <a:r>
              <a:rPr lang="en-US" b="1" dirty="0">
                <a:latin typeface="Arial Black" panose="020B0A04020102020204" pitchFamily="34" charset="0"/>
              </a:rPr>
              <a:t>REFERENCES:-</a:t>
            </a:r>
          </a:p>
        </p:txBody>
      </p:sp>
      <p:sp>
        <p:nvSpPr>
          <p:cNvPr id="3" name="Text Placeholder 2">
            <a:extLst>
              <a:ext uri="{FF2B5EF4-FFF2-40B4-BE49-F238E27FC236}">
                <a16:creationId xmlns:a16="http://schemas.microsoft.com/office/drawing/2014/main" id="{90DA209B-1510-4A7F-946C-11F35F0D70EA}"/>
              </a:ext>
            </a:extLst>
          </p:cNvPr>
          <p:cNvSpPr>
            <a:spLocks noGrp="1"/>
          </p:cNvSpPr>
          <p:nvPr>
            <p:ph type="body" sz="half" idx="2"/>
          </p:nvPr>
        </p:nvSpPr>
        <p:spPr>
          <a:xfrm>
            <a:off x="3117273" y="2299855"/>
            <a:ext cx="6954982" cy="4391890"/>
          </a:xfrm>
        </p:spPr>
        <p:txBody>
          <a:bodyPr>
            <a:normAutofit/>
          </a:bodyPr>
          <a:lstStyle/>
          <a:p>
            <a:endParaRPr lang="en-US" dirty="0">
              <a:latin typeface="Arial Black" panose="020B0A04020102020204" pitchFamily="34" charset="0"/>
            </a:endParaRPr>
          </a:p>
          <a:p>
            <a:r>
              <a:rPr lang="en-US" dirty="0">
                <a:latin typeface="Arial Black" panose="020B0A04020102020204" pitchFamily="34" charset="0"/>
              </a:rPr>
              <a:t> </a:t>
            </a:r>
            <a:r>
              <a:rPr lang="en-US" dirty="0">
                <a:latin typeface="Arial Black" panose="020B0A04020102020204" pitchFamily="34" charset="0"/>
                <a:hlinkClick r:id="rId2">
                  <a:extLst>
                    <a:ext uri="{A12FA001-AC4F-418D-AE19-62706E023703}">
                      <ahyp:hlinkClr xmlns:ahyp="http://schemas.microsoft.com/office/drawing/2018/hyperlinkcolor" val="tx"/>
                    </a:ext>
                  </a:extLst>
                </a:hlinkClick>
              </a:rPr>
              <a:t>https://builtin.com/</a:t>
            </a:r>
            <a:endParaRPr lang="en-US" dirty="0">
              <a:latin typeface="Arial Black" panose="020B0A04020102020204" pitchFamily="34" charset="0"/>
            </a:endParaRPr>
          </a:p>
          <a:p>
            <a:r>
              <a:rPr lang="en-US" dirty="0">
                <a:latin typeface="Arial Black" panose="020B0A04020102020204" pitchFamily="34" charset="0"/>
              </a:rPr>
              <a:t> </a:t>
            </a:r>
            <a:r>
              <a:rPr lang="en-US" dirty="0">
                <a:latin typeface="Arial Black" panose="020B0A04020102020204" pitchFamily="34" charset="0"/>
                <a:hlinkClick r:id="rId3">
                  <a:extLst>
                    <a:ext uri="{A12FA001-AC4F-418D-AE19-62706E023703}">
                      <ahyp:hlinkClr xmlns:ahyp="http://schemas.microsoft.com/office/drawing/2018/hyperlinkcolor" val="tx"/>
                    </a:ext>
                  </a:extLst>
                </a:hlinkClick>
              </a:rPr>
              <a:t>https://www.leewayhertz.com/</a:t>
            </a:r>
            <a:endParaRPr lang="en-US" dirty="0">
              <a:latin typeface="Arial Black" panose="020B0A04020102020204" pitchFamily="34" charset="0"/>
            </a:endParaRPr>
          </a:p>
          <a:p>
            <a:r>
              <a:rPr lang="en-US" dirty="0">
                <a:latin typeface="Arial Black" panose="020B0A04020102020204" pitchFamily="34" charset="0"/>
              </a:rPr>
              <a:t> </a:t>
            </a:r>
            <a:r>
              <a:rPr lang="en-US" dirty="0">
                <a:latin typeface="Arial Black" panose="020B0A04020102020204" pitchFamily="34" charset="0"/>
                <a:hlinkClick r:id="rId4">
                  <a:extLst>
                    <a:ext uri="{A12FA001-AC4F-418D-AE19-62706E023703}">
                      <ahyp:hlinkClr xmlns:ahyp="http://schemas.microsoft.com/office/drawing/2018/hyperlinkcolor" val="tx"/>
                    </a:ext>
                  </a:extLst>
                </a:hlinkClick>
              </a:rPr>
              <a:t>https://medium.com/</a:t>
            </a:r>
            <a:endParaRPr lang="en-US" dirty="0">
              <a:latin typeface="Arial Black" panose="020B0A04020102020204" pitchFamily="34" charset="0"/>
            </a:endParaRPr>
          </a:p>
          <a:p>
            <a:r>
              <a:rPr lang="en-US" dirty="0">
                <a:latin typeface="Arial Black" panose="020B0A04020102020204" pitchFamily="34" charset="0"/>
              </a:rPr>
              <a:t> </a:t>
            </a:r>
            <a:r>
              <a:rPr lang="en-US" dirty="0">
                <a:latin typeface="Arial Black" panose="020B0A04020102020204" pitchFamily="34" charset="0"/>
                <a:hlinkClick r:id="rId5">
                  <a:extLst>
                    <a:ext uri="{A12FA001-AC4F-418D-AE19-62706E023703}">
                      <ahyp:hlinkClr xmlns:ahyp="http://schemas.microsoft.com/office/drawing/2018/hyperlinkcolor" val="tx"/>
                    </a:ext>
                  </a:extLst>
                </a:hlinkClick>
              </a:rPr>
              <a:t>https://www.forbes.com/</a:t>
            </a:r>
            <a:endParaRPr lang="en-US" dirty="0">
              <a:latin typeface="Arial Black" panose="020B0A04020102020204" pitchFamily="34" charset="0"/>
            </a:endParaRPr>
          </a:p>
          <a:p>
            <a:r>
              <a:rPr lang="en-US" dirty="0">
                <a:latin typeface="Arial Black" panose="020B0A04020102020204" pitchFamily="34" charset="0"/>
              </a:rPr>
              <a:t> </a:t>
            </a:r>
            <a:r>
              <a:rPr lang="en-US" dirty="0">
                <a:latin typeface="Arial Black" panose="020B0A04020102020204" pitchFamily="34" charset="0"/>
                <a:hlinkClick r:id="rId6">
                  <a:extLst>
                    <a:ext uri="{A12FA001-AC4F-418D-AE19-62706E023703}">
                      <ahyp:hlinkClr xmlns:ahyp="http://schemas.microsoft.com/office/drawing/2018/hyperlinkcolor" val="tx"/>
                    </a:ext>
                  </a:extLst>
                </a:hlinkClick>
              </a:rPr>
              <a:t>https://creaticles.com/</a:t>
            </a:r>
            <a:endParaRPr lang="en-US" dirty="0">
              <a:latin typeface="Arial Black" panose="020B0A04020102020204" pitchFamily="34" charset="0"/>
            </a:endParaRPr>
          </a:p>
          <a:p>
            <a:r>
              <a:rPr lang="en-US" dirty="0">
                <a:latin typeface="Arial Black" panose="020B0A04020102020204" pitchFamily="34" charset="0"/>
              </a:rPr>
              <a:t> </a:t>
            </a:r>
            <a:r>
              <a:rPr lang="en-US" dirty="0">
                <a:latin typeface="Arial Black" panose="020B0A04020102020204" pitchFamily="34" charset="0"/>
                <a:hlinkClick r:id="rId7">
                  <a:extLst>
                    <a:ext uri="{A12FA001-AC4F-418D-AE19-62706E023703}">
                      <ahyp:hlinkClr xmlns:ahyp="http://schemas.microsoft.com/office/drawing/2018/hyperlinkcolor" val="tx"/>
                    </a:ext>
                  </a:extLst>
                </a:hlinkClick>
              </a:rPr>
              <a:t>https://slideshare.net/</a:t>
            </a:r>
            <a:endParaRPr lang="en-US" dirty="0">
              <a:latin typeface="Arial Black" panose="020B0A04020102020204" pitchFamily="34" charset="0"/>
            </a:endParaRPr>
          </a:p>
          <a:p>
            <a:r>
              <a:rPr lang="en-US" dirty="0">
                <a:latin typeface="Arial Black" panose="020B0A04020102020204" pitchFamily="34" charset="0"/>
                <a:hlinkClick r:id="rId8">
                  <a:extLst>
                    <a:ext uri="{A12FA001-AC4F-418D-AE19-62706E023703}">
                      <ahyp:hlinkClr xmlns:ahyp="http://schemas.microsoft.com/office/drawing/2018/hyperlinkcolor" val="tx"/>
                    </a:ext>
                  </a:extLst>
                </a:hlinkClick>
              </a:rPr>
              <a:t> https://www.coindesk.com/</a:t>
            </a:r>
            <a:endParaRPr lang="en-US" dirty="0">
              <a:latin typeface="Arial Black" panose="020B0A04020102020204" pitchFamily="34" charset="0"/>
            </a:endParaRPr>
          </a:p>
        </p:txBody>
      </p:sp>
    </p:spTree>
    <p:extLst>
      <p:ext uri="{BB962C8B-B14F-4D97-AF65-F5344CB8AC3E}">
        <p14:creationId xmlns:p14="http://schemas.microsoft.com/office/powerpoint/2010/main" val="37216558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D0B3D-D9FD-43ED-A373-C6FD434BB08B}"/>
              </a:ext>
            </a:extLst>
          </p:cNvPr>
          <p:cNvSpPr>
            <a:spLocks noGrp="1"/>
          </p:cNvSpPr>
          <p:nvPr>
            <p:ph type="title"/>
          </p:nvPr>
        </p:nvSpPr>
        <p:spPr>
          <a:xfrm>
            <a:off x="1828801" y="521536"/>
            <a:ext cx="8747556" cy="2263227"/>
          </a:xfrm>
        </p:spPr>
        <p:txBody>
          <a:bodyPr>
            <a:normAutofit/>
          </a:bodyPr>
          <a:lstStyle/>
          <a:p>
            <a:pPr algn="ctr"/>
            <a:r>
              <a:rPr lang="en-US" sz="7200" b="1" dirty="0">
                <a:latin typeface="Arial Black" panose="020B0A04020102020204" pitchFamily="34" charset="0"/>
              </a:rPr>
              <a:t>THANK YOU</a:t>
            </a:r>
          </a:p>
        </p:txBody>
      </p:sp>
      <p:pic>
        <p:nvPicPr>
          <p:cNvPr id="4" name="Picture 3">
            <a:extLst>
              <a:ext uri="{FF2B5EF4-FFF2-40B4-BE49-F238E27FC236}">
                <a16:creationId xmlns:a16="http://schemas.microsoft.com/office/drawing/2014/main" id="{0159D046-D7AB-4A80-8D63-2CDA564A60DF}"/>
              </a:ext>
            </a:extLst>
          </p:cNvPr>
          <p:cNvPicPr>
            <a:picLocks noChangeAspect="1"/>
          </p:cNvPicPr>
          <p:nvPr/>
        </p:nvPicPr>
        <p:blipFill>
          <a:blip r:embed="rId2"/>
          <a:stretch>
            <a:fillRect/>
          </a:stretch>
        </p:blipFill>
        <p:spPr>
          <a:xfrm>
            <a:off x="2124298" y="2784763"/>
            <a:ext cx="3971702" cy="36437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F9FCDAAB-3A42-40A9-ADF1-A1C21C0D3A32}"/>
              </a:ext>
            </a:extLst>
          </p:cNvPr>
          <p:cNvPicPr>
            <a:picLocks noChangeAspect="1"/>
          </p:cNvPicPr>
          <p:nvPr/>
        </p:nvPicPr>
        <p:blipFill>
          <a:blip r:embed="rId3"/>
          <a:stretch>
            <a:fillRect/>
          </a:stretch>
        </p:blipFill>
        <p:spPr>
          <a:xfrm>
            <a:off x="6553200" y="2784763"/>
            <a:ext cx="3809999" cy="35517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20121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920EC-9617-479D-AA7B-51FC64915E34}"/>
              </a:ext>
            </a:extLst>
          </p:cNvPr>
          <p:cNvSpPr>
            <a:spLocks noGrp="1"/>
          </p:cNvSpPr>
          <p:nvPr>
            <p:ph type="title"/>
          </p:nvPr>
        </p:nvSpPr>
        <p:spPr>
          <a:xfrm>
            <a:off x="2660073" y="327514"/>
            <a:ext cx="6289963" cy="1478570"/>
          </a:xfrm>
        </p:spPr>
        <p:txBody>
          <a:bodyPr/>
          <a:lstStyle/>
          <a:p>
            <a:pPr algn="ctr"/>
            <a:r>
              <a:rPr lang="en-US" b="1" dirty="0">
                <a:latin typeface="Arial Black" panose="020B0A04020102020204" pitchFamily="34" charset="0"/>
              </a:rPr>
              <a:t>What is Blockchain?</a:t>
            </a:r>
          </a:p>
        </p:txBody>
      </p:sp>
      <p:sp>
        <p:nvSpPr>
          <p:cNvPr id="3" name="Content Placeholder 2">
            <a:extLst>
              <a:ext uri="{FF2B5EF4-FFF2-40B4-BE49-F238E27FC236}">
                <a16:creationId xmlns:a16="http://schemas.microsoft.com/office/drawing/2014/main" id="{349818AF-29A5-40FE-AC12-F26BF29D9F88}"/>
              </a:ext>
            </a:extLst>
          </p:cNvPr>
          <p:cNvSpPr>
            <a:spLocks noGrp="1"/>
          </p:cNvSpPr>
          <p:nvPr>
            <p:ph idx="1"/>
          </p:nvPr>
        </p:nvSpPr>
        <p:spPr>
          <a:xfrm>
            <a:off x="1759527" y="2485014"/>
            <a:ext cx="8769928" cy="3541714"/>
          </a:xfrm>
        </p:spPr>
        <p:txBody>
          <a:bodyPr/>
          <a:lstStyle/>
          <a:p>
            <a:pPr marL="0" indent="0" algn="just">
              <a:buNone/>
            </a:pPr>
            <a:r>
              <a:rPr lang="en-US" b="1" i="0" dirty="0">
                <a:effectLst/>
                <a:latin typeface="Arial Black" panose="020B0A04020102020204" pitchFamily="34" charset="0"/>
              </a:rPr>
              <a:t>A Blockchain is a chain of blocks that contain information. It is a system of recording information in a way that makes it difficult or impossible to change, hack, or cheat the system.</a:t>
            </a:r>
            <a:endParaRPr lang="en-US" b="1" dirty="0">
              <a:latin typeface="Arial Black" panose="020B0A04020102020204" pitchFamily="34" charset="0"/>
            </a:endParaRPr>
          </a:p>
        </p:txBody>
      </p:sp>
    </p:spTree>
    <p:extLst>
      <p:ext uri="{BB962C8B-B14F-4D97-AF65-F5344CB8AC3E}">
        <p14:creationId xmlns:p14="http://schemas.microsoft.com/office/powerpoint/2010/main" val="4598832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F95AA3B-8330-42C1-B2DC-6985824361E5}"/>
              </a:ext>
            </a:extLst>
          </p:cNvPr>
          <p:cNvPicPr>
            <a:picLocks noGrp="1" noChangeAspect="1"/>
          </p:cNvPicPr>
          <p:nvPr>
            <p:ph type="pic" idx="1"/>
          </p:nvPr>
        </p:nvPicPr>
        <p:blipFill>
          <a:blip r:embed="rId2"/>
          <a:srcRect l="12447" r="12447"/>
          <a:stretch>
            <a:fillRect/>
          </a:stretch>
        </p:blipFill>
        <p:spPr>
          <a:xfrm>
            <a:off x="1490952" y="2729345"/>
            <a:ext cx="3666690" cy="3937214"/>
          </a:xfrm>
          <a:prstGeom prst="rect">
            <a:avLst/>
          </a:prstGeom>
          <a:ln>
            <a:noFill/>
          </a:ln>
          <a:effectLst>
            <a:softEdge rad="112500"/>
          </a:effectLst>
        </p:spPr>
      </p:pic>
      <p:sp>
        <p:nvSpPr>
          <p:cNvPr id="2" name="Title 1">
            <a:extLst>
              <a:ext uri="{FF2B5EF4-FFF2-40B4-BE49-F238E27FC236}">
                <a16:creationId xmlns:a16="http://schemas.microsoft.com/office/drawing/2014/main" id="{C6E3468A-A0CC-4792-B6B2-432BD4BD63A1}"/>
              </a:ext>
            </a:extLst>
          </p:cNvPr>
          <p:cNvSpPr>
            <a:spLocks noGrp="1"/>
          </p:cNvSpPr>
          <p:nvPr>
            <p:ph type="title"/>
          </p:nvPr>
        </p:nvSpPr>
        <p:spPr>
          <a:xfrm>
            <a:off x="1309256" y="191441"/>
            <a:ext cx="4371109" cy="1803614"/>
          </a:xfrm>
        </p:spPr>
        <p:txBody>
          <a:bodyPr>
            <a:normAutofit/>
          </a:bodyPr>
          <a:lstStyle/>
          <a:p>
            <a:r>
              <a:rPr lang="en-US" sz="4400" b="1" cap="none" dirty="0">
                <a:latin typeface="Arial Black" panose="020B0A04020102020204" pitchFamily="34" charset="0"/>
              </a:rPr>
              <a:t>Definition of </a:t>
            </a:r>
            <a:br>
              <a:rPr lang="en-US" sz="4400" b="1" cap="none" dirty="0">
                <a:latin typeface="Arial Black" panose="020B0A04020102020204" pitchFamily="34" charset="0"/>
              </a:rPr>
            </a:br>
            <a:r>
              <a:rPr lang="en-US" sz="4400" b="1" cap="none" dirty="0">
                <a:solidFill>
                  <a:srgbClr val="FF33CC"/>
                </a:solidFill>
                <a:latin typeface="Arial Black" panose="020B0A04020102020204" pitchFamily="34" charset="0"/>
              </a:rPr>
              <a:t>NFT</a:t>
            </a:r>
          </a:p>
        </p:txBody>
      </p:sp>
      <p:sp>
        <p:nvSpPr>
          <p:cNvPr id="4" name="Text Placeholder 3">
            <a:extLst>
              <a:ext uri="{FF2B5EF4-FFF2-40B4-BE49-F238E27FC236}">
                <a16:creationId xmlns:a16="http://schemas.microsoft.com/office/drawing/2014/main" id="{F2AB24EC-AFC0-4BBD-A56F-B2DD969E22E1}"/>
              </a:ext>
            </a:extLst>
          </p:cNvPr>
          <p:cNvSpPr>
            <a:spLocks noGrp="1"/>
          </p:cNvSpPr>
          <p:nvPr>
            <p:ph type="body" sz="half" idx="2"/>
          </p:nvPr>
        </p:nvSpPr>
        <p:spPr>
          <a:xfrm>
            <a:off x="6511636" y="1011382"/>
            <a:ext cx="4831486" cy="5655177"/>
          </a:xfrm>
        </p:spPr>
        <p:txBody>
          <a:bodyPr/>
          <a:lstStyle/>
          <a:p>
            <a:pPr algn="just"/>
            <a:r>
              <a:rPr lang="en-US" sz="3200" b="1" dirty="0">
                <a:effectLst/>
                <a:latin typeface="Agency FB" panose="020B0503020202020204" pitchFamily="34" charset="0"/>
                <a:ea typeface="Calibri" panose="020F0502020204030204" pitchFamily="34" charset="0"/>
              </a:rPr>
              <a:t>A non-fungible token </a:t>
            </a:r>
            <a:r>
              <a:rPr lang="en-US" sz="3200" b="1" dirty="0">
                <a:latin typeface="Agency FB" panose="020B0503020202020204" pitchFamily="34" charset="0"/>
                <a:ea typeface="Calibri" panose="020F0502020204030204" pitchFamily="34" charset="0"/>
              </a:rPr>
              <a:t>or </a:t>
            </a:r>
            <a:r>
              <a:rPr lang="en-US" sz="3200" b="1" i="0" dirty="0">
                <a:effectLst/>
                <a:latin typeface="Agency FB" panose="020B0503020202020204" pitchFamily="34" charset="0"/>
                <a:ea typeface="Calibri" panose="020F0502020204030204" pitchFamily="34" charset="0"/>
              </a:rPr>
              <a:t>NFT</a:t>
            </a:r>
            <a:r>
              <a:rPr lang="en-US" sz="3200" b="1" dirty="0">
                <a:effectLst/>
                <a:latin typeface="Agency FB" panose="020B0503020202020204" pitchFamily="34" charset="0"/>
                <a:ea typeface="Calibri" panose="020F0502020204030204" pitchFamily="34" charset="0"/>
              </a:rPr>
              <a:t> is a type of digital token.</a:t>
            </a:r>
            <a:endParaRPr lang="en-US" sz="2400" b="1" dirty="0">
              <a:latin typeface="Agency FB" panose="020B0503020202020204" pitchFamily="34" charset="0"/>
              <a:ea typeface="Calibri" panose="020F0502020204030204" pitchFamily="34" charset="0"/>
            </a:endParaRPr>
          </a:p>
          <a:p>
            <a:pPr algn="just"/>
            <a:endParaRPr lang="en-US" sz="2400" b="1" dirty="0">
              <a:effectLst/>
              <a:latin typeface="Agency FB" panose="020B0503020202020204" pitchFamily="34" charset="0"/>
              <a:ea typeface="Calibri" panose="020F0502020204030204" pitchFamily="34" charset="0"/>
            </a:endParaRPr>
          </a:p>
          <a:p>
            <a:pPr algn="just"/>
            <a:r>
              <a:rPr lang="en-US" sz="3200" b="1" dirty="0">
                <a:effectLst/>
                <a:latin typeface="Agency FB" panose="020B0503020202020204" pitchFamily="34" charset="0"/>
                <a:ea typeface="Calibri" panose="020F0502020204030204" pitchFamily="34" charset="0"/>
              </a:rPr>
              <a:t>This type of token can't be interchanged or replaced as every token comes with unique attributes.</a:t>
            </a:r>
          </a:p>
          <a:p>
            <a:endParaRPr lang="en-US" dirty="0"/>
          </a:p>
        </p:txBody>
      </p:sp>
    </p:spTree>
    <p:extLst>
      <p:ext uri="{BB962C8B-B14F-4D97-AF65-F5344CB8AC3E}">
        <p14:creationId xmlns:p14="http://schemas.microsoft.com/office/powerpoint/2010/main" val="165388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62BB3B-3A91-4C83-873A-29BB3B185D7E}"/>
              </a:ext>
            </a:extLst>
          </p:cNvPr>
          <p:cNvPicPr>
            <a:picLocks noChangeAspect="1"/>
          </p:cNvPicPr>
          <p:nvPr/>
        </p:nvPicPr>
        <p:blipFill rotWithShape="1">
          <a:blip r:embed="rId2"/>
          <a:srcRect l="26080" t="11313" r="28807" b="8283"/>
          <a:stretch/>
        </p:blipFill>
        <p:spPr>
          <a:xfrm>
            <a:off x="6438570" y="2216727"/>
            <a:ext cx="4901374" cy="4308764"/>
          </a:xfrm>
          <a:prstGeom prst="rect">
            <a:avLst/>
          </a:prstGeom>
          <a:solidFill>
            <a:schemeClr val="accent2"/>
          </a:solidFill>
        </p:spPr>
      </p:pic>
      <p:sp>
        <p:nvSpPr>
          <p:cNvPr id="5" name="Title 4">
            <a:extLst>
              <a:ext uri="{FF2B5EF4-FFF2-40B4-BE49-F238E27FC236}">
                <a16:creationId xmlns:a16="http://schemas.microsoft.com/office/drawing/2014/main" id="{4D0CAF01-4E1E-4CB8-81CF-98440FA10675}"/>
              </a:ext>
            </a:extLst>
          </p:cNvPr>
          <p:cNvSpPr>
            <a:spLocks noGrp="1"/>
          </p:cNvSpPr>
          <p:nvPr>
            <p:ph type="title"/>
          </p:nvPr>
        </p:nvSpPr>
        <p:spPr>
          <a:xfrm>
            <a:off x="1141456" y="609600"/>
            <a:ext cx="9905955" cy="1163782"/>
          </a:xfrm>
        </p:spPr>
        <p:txBody>
          <a:bodyPr>
            <a:noAutofit/>
          </a:bodyPr>
          <a:lstStyle/>
          <a:p>
            <a:pPr algn="ctr"/>
            <a:r>
              <a:rPr lang="en-US" sz="2800" b="1" i="0" dirty="0">
                <a:effectLst/>
                <a:latin typeface="Arial Black" panose="020B0A04020102020204" pitchFamily="34" charset="0"/>
              </a:rPr>
              <a:t>Examples of the most interesting use cases of </a:t>
            </a:r>
            <a:r>
              <a:rPr lang="en-US" sz="2800" b="1" i="0" dirty="0" err="1">
                <a:effectLst/>
                <a:latin typeface="Arial Black" panose="020B0A04020102020204" pitchFamily="34" charset="0"/>
              </a:rPr>
              <a:t>nft</a:t>
            </a:r>
            <a:endParaRPr lang="en-US" sz="2800" dirty="0">
              <a:latin typeface="Arial Black" panose="020B0A04020102020204" pitchFamily="34" charset="0"/>
            </a:endParaRPr>
          </a:p>
        </p:txBody>
      </p:sp>
      <p:sp>
        <p:nvSpPr>
          <p:cNvPr id="6" name="Text Placeholder 5">
            <a:extLst>
              <a:ext uri="{FF2B5EF4-FFF2-40B4-BE49-F238E27FC236}">
                <a16:creationId xmlns:a16="http://schemas.microsoft.com/office/drawing/2014/main" id="{4D50CC27-728B-4FA2-8A3D-C800B4009425}"/>
              </a:ext>
            </a:extLst>
          </p:cNvPr>
          <p:cNvSpPr>
            <a:spLocks noGrp="1"/>
          </p:cNvSpPr>
          <p:nvPr>
            <p:ph type="body" sz="half" idx="2"/>
          </p:nvPr>
        </p:nvSpPr>
        <p:spPr>
          <a:xfrm>
            <a:off x="1695593" y="1967346"/>
            <a:ext cx="3430589" cy="3851562"/>
          </a:xfrm>
        </p:spPr>
        <p:txBody>
          <a:bodyPr/>
          <a:lstStyle/>
          <a:p>
            <a:pPr marL="285750" indent="-285750">
              <a:buFont typeface="Arial" panose="020B0604020202020204" pitchFamily="34" charset="0"/>
              <a:buChar char="•"/>
            </a:pPr>
            <a:r>
              <a:rPr lang="en-US" b="1" i="0" dirty="0">
                <a:effectLst/>
                <a:latin typeface="Arial Black" panose="020B0A04020102020204" pitchFamily="34" charset="0"/>
              </a:rPr>
              <a:t>Digital art</a:t>
            </a:r>
          </a:p>
          <a:p>
            <a:pPr marL="285750" indent="-285750">
              <a:buFont typeface="Arial" panose="020B0604020202020204" pitchFamily="34" charset="0"/>
              <a:buChar char="•"/>
            </a:pPr>
            <a:r>
              <a:rPr lang="en-US" b="1" i="0" dirty="0">
                <a:effectLst/>
                <a:latin typeface="Arial Black" panose="020B0A04020102020204" pitchFamily="34" charset="0"/>
              </a:rPr>
              <a:t>Sports</a:t>
            </a:r>
          </a:p>
          <a:p>
            <a:pPr marL="285750" indent="-285750">
              <a:buFont typeface="Arial" panose="020B0604020202020204" pitchFamily="34" charset="0"/>
              <a:buChar char="•"/>
            </a:pPr>
            <a:r>
              <a:rPr lang="en-US" b="1" i="0" dirty="0">
                <a:effectLst/>
                <a:latin typeface="Arial Black" panose="020B0A04020102020204" pitchFamily="34" charset="0"/>
              </a:rPr>
              <a:t>Fashion</a:t>
            </a:r>
          </a:p>
          <a:p>
            <a:pPr marL="285750" indent="-285750">
              <a:buFont typeface="Arial" panose="020B0604020202020204" pitchFamily="34" charset="0"/>
              <a:buChar char="•"/>
            </a:pPr>
            <a:r>
              <a:rPr lang="en-US" b="1" i="0" dirty="0">
                <a:effectLst/>
                <a:latin typeface="Arial Black" panose="020B0A04020102020204" pitchFamily="34" charset="0"/>
              </a:rPr>
              <a:t>Virtual real estate</a:t>
            </a:r>
          </a:p>
          <a:p>
            <a:pPr marL="285750" indent="-285750">
              <a:buFont typeface="Arial" panose="020B0604020202020204" pitchFamily="34" charset="0"/>
              <a:buChar char="•"/>
            </a:pPr>
            <a:r>
              <a:rPr lang="en-US" b="1" i="0" dirty="0">
                <a:effectLst/>
                <a:latin typeface="Arial Black" panose="020B0A04020102020204" pitchFamily="34" charset="0"/>
              </a:rPr>
              <a:t>Music NFTs</a:t>
            </a:r>
            <a:endParaRPr lang="en-US" b="1" dirty="0">
              <a:latin typeface="Arial Black" panose="020B0A04020102020204" pitchFamily="34" charset="0"/>
            </a:endParaRPr>
          </a:p>
        </p:txBody>
      </p:sp>
    </p:spTree>
    <p:extLst>
      <p:ext uri="{BB962C8B-B14F-4D97-AF65-F5344CB8AC3E}">
        <p14:creationId xmlns:p14="http://schemas.microsoft.com/office/powerpoint/2010/main" val="1498208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5F7B2-C1FC-4634-A45D-6B9AC31F38C7}"/>
              </a:ext>
            </a:extLst>
          </p:cNvPr>
          <p:cNvSpPr>
            <a:spLocks noGrp="1"/>
          </p:cNvSpPr>
          <p:nvPr>
            <p:ph type="title"/>
          </p:nvPr>
        </p:nvSpPr>
        <p:spPr>
          <a:xfrm>
            <a:off x="1324336" y="178525"/>
            <a:ext cx="9905955" cy="1371599"/>
          </a:xfrm>
        </p:spPr>
        <p:txBody>
          <a:bodyPr/>
          <a:lstStyle/>
          <a:p>
            <a:pPr algn="ctr"/>
            <a:r>
              <a:rPr lang="en-US" b="1" i="0" dirty="0">
                <a:effectLst/>
                <a:latin typeface="Arial Black" panose="020B0A04020102020204" pitchFamily="34" charset="0"/>
              </a:rPr>
              <a:t>NFT blockchain options</a:t>
            </a:r>
            <a:endParaRPr lang="en-US" dirty="0">
              <a:latin typeface="Arial Black" panose="020B0A04020102020204" pitchFamily="34" charset="0"/>
            </a:endParaRPr>
          </a:p>
        </p:txBody>
      </p:sp>
      <p:sp>
        <p:nvSpPr>
          <p:cNvPr id="6" name="Text Placeholder 5">
            <a:extLst>
              <a:ext uri="{FF2B5EF4-FFF2-40B4-BE49-F238E27FC236}">
                <a16:creationId xmlns:a16="http://schemas.microsoft.com/office/drawing/2014/main" id="{3382694F-4A6F-4BC8-B04D-1DF5537AFE2A}"/>
              </a:ext>
            </a:extLst>
          </p:cNvPr>
          <p:cNvSpPr>
            <a:spLocks noGrp="1"/>
          </p:cNvSpPr>
          <p:nvPr>
            <p:ph type="body" sz="half" idx="2"/>
          </p:nvPr>
        </p:nvSpPr>
        <p:spPr>
          <a:xfrm>
            <a:off x="1141411" y="2037807"/>
            <a:ext cx="3639596" cy="3753392"/>
          </a:xfrm>
        </p:spPr>
        <p:txBody>
          <a:bodyPr>
            <a:normAutofit/>
          </a:bodyPr>
          <a:lstStyle/>
          <a:p>
            <a:pPr algn="l"/>
            <a:br>
              <a:rPr lang="en-US" b="0" i="0" dirty="0">
                <a:solidFill>
                  <a:srgbClr val="262626"/>
                </a:solidFill>
                <a:effectLst/>
                <a:latin typeface="Neue Haas Grotesk Text Pro" panose="020B0504020202020204" pitchFamily="34" charset="0"/>
              </a:rPr>
            </a:br>
            <a:r>
              <a:rPr lang="en-US" b="1" i="0" dirty="0">
                <a:effectLst/>
                <a:latin typeface="Arial Black" panose="020B0A04020102020204" pitchFamily="34" charset="0"/>
              </a:rPr>
              <a:t>Ethereum </a:t>
            </a:r>
            <a:endParaRPr lang="en-US" b="1" dirty="0">
              <a:latin typeface="Arial Black" panose="020B0A04020102020204" pitchFamily="34" charset="0"/>
            </a:endParaRPr>
          </a:p>
          <a:p>
            <a:pPr algn="l"/>
            <a:r>
              <a:rPr lang="en-US" b="1" i="0" dirty="0">
                <a:effectLst/>
                <a:latin typeface="Arial Black" panose="020B0A04020102020204" pitchFamily="34" charset="0"/>
              </a:rPr>
              <a:t>Binance Smart Chain</a:t>
            </a:r>
          </a:p>
          <a:p>
            <a:pPr algn="l">
              <a:buFont typeface="Arial" panose="020B0604020202020204" pitchFamily="34" charset="0"/>
              <a:buChar char="•"/>
            </a:pPr>
            <a:r>
              <a:rPr lang="en-US" b="1" i="0" dirty="0">
                <a:effectLst/>
                <a:latin typeface="Arial Black" panose="020B0A04020102020204" pitchFamily="34" charset="0"/>
              </a:rPr>
              <a:t>Tron</a:t>
            </a:r>
          </a:p>
          <a:p>
            <a:pPr algn="l">
              <a:buFont typeface="Arial" panose="020B0604020202020204" pitchFamily="34" charset="0"/>
              <a:buChar char="•"/>
            </a:pPr>
            <a:r>
              <a:rPr lang="en-US" b="1" dirty="0">
                <a:latin typeface="Arial Black" panose="020B0A04020102020204" pitchFamily="34" charset="0"/>
              </a:rPr>
              <a:t>EOS</a:t>
            </a:r>
            <a:endParaRPr lang="en-US" b="1" i="0" dirty="0">
              <a:effectLst/>
              <a:latin typeface="Arial Black" panose="020B0A04020102020204" pitchFamily="34" charset="0"/>
            </a:endParaRPr>
          </a:p>
          <a:p>
            <a:pPr algn="l">
              <a:buFont typeface="Arial" panose="020B0604020202020204" pitchFamily="34" charset="0"/>
              <a:buChar char="•"/>
            </a:pPr>
            <a:r>
              <a:rPr lang="en-US" b="1" i="0" dirty="0">
                <a:effectLst/>
                <a:latin typeface="Arial Black" panose="020B0A04020102020204" pitchFamily="34" charset="0"/>
              </a:rPr>
              <a:t>Solana</a:t>
            </a:r>
          </a:p>
          <a:p>
            <a:pPr algn="l">
              <a:buFont typeface="Arial" panose="020B0604020202020204" pitchFamily="34" charset="0"/>
              <a:buChar char="•"/>
            </a:pPr>
            <a:r>
              <a:rPr lang="en-US" b="1" i="0" dirty="0">
                <a:effectLst/>
                <a:latin typeface="Arial Black" panose="020B0A04020102020204" pitchFamily="34" charset="0"/>
              </a:rPr>
              <a:t>Cosmos</a:t>
            </a:r>
          </a:p>
          <a:p>
            <a:pPr algn="l">
              <a:buFont typeface="Arial" panose="020B0604020202020204" pitchFamily="34" charset="0"/>
              <a:buChar char="•"/>
            </a:pPr>
            <a:r>
              <a:rPr lang="en-US" b="1" i="0" dirty="0">
                <a:effectLst/>
                <a:latin typeface="Arial Black" panose="020B0A04020102020204" pitchFamily="34" charset="0"/>
              </a:rPr>
              <a:t>Hedera Hashgraph</a:t>
            </a:r>
          </a:p>
          <a:p>
            <a:endParaRPr lang="en-US" dirty="0"/>
          </a:p>
        </p:txBody>
      </p:sp>
      <p:pic>
        <p:nvPicPr>
          <p:cNvPr id="8" name="Picture 7">
            <a:extLst>
              <a:ext uri="{FF2B5EF4-FFF2-40B4-BE49-F238E27FC236}">
                <a16:creationId xmlns:a16="http://schemas.microsoft.com/office/drawing/2014/main" id="{AFB786C1-8251-4DC8-967A-2A7445E4920F}"/>
              </a:ext>
            </a:extLst>
          </p:cNvPr>
          <p:cNvPicPr>
            <a:picLocks noChangeAspect="1"/>
          </p:cNvPicPr>
          <p:nvPr/>
        </p:nvPicPr>
        <p:blipFill>
          <a:blip r:embed="rId2"/>
          <a:stretch>
            <a:fillRect/>
          </a:stretch>
        </p:blipFill>
        <p:spPr>
          <a:xfrm>
            <a:off x="5638548" y="1550124"/>
            <a:ext cx="5412041" cy="43760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147757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09DE2-28B0-4D55-926F-D5E8E6E1C20B}"/>
              </a:ext>
            </a:extLst>
          </p:cNvPr>
          <p:cNvSpPr>
            <a:spLocks noGrp="1"/>
          </p:cNvSpPr>
          <p:nvPr>
            <p:ph type="title"/>
          </p:nvPr>
        </p:nvSpPr>
        <p:spPr>
          <a:xfrm>
            <a:off x="2286046" y="0"/>
            <a:ext cx="7550682" cy="2050473"/>
          </a:xfrm>
        </p:spPr>
        <p:txBody>
          <a:bodyPr/>
          <a:lstStyle/>
          <a:p>
            <a:r>
              <a:rPr lang="en-US" b="1" i="0" dirty="0">
                <a:effectLst/>
                <a:latin typeface="Gilroy"/>
              </a:rPr>
              <a:t>Common Features of NFTs</a:t>
            </a:r>
            <a:br>
              <a:rPr lang="en-US" b="1" i="0" dirty="0">
                <a:effectLst/>
                <a:latin typeface="Gilroy"/>
              </a:rPr>
            </a:br>
            <a:endParaRPr lang="en-US" dirty="0"/>
          </a:p>
        </p:txBody>
      </p:sp>
      <p:sp>
        <p:nvSpPr>
          <p:cNvPr id="3" name="Text Placeholder 2">
            <a:extLst>
              <a:ext uri="{FF2B5EF4-FFF2-40B4-BE49-F238E27FC236}">
                <a16:creationId xmlns:a16="http://schemas.microsoft.com/office/drawing/2014/main" id="{B26A7620-33DD-48CD-818F-63B3FDAFEB80}"/>
              </a:ext>
            </a:extLst>
          </p:cNvPr>
          <p:cNvSpPr>
            <a:spLocks noGrp="1"/>
          </p:cNvSpPr>
          <p:nvPr>
            <p:ph type="body" sz="half" idx="2"/>
          </p:nvPr>
        </p:nvSpPr>
        <p:spPr>
          <a:xfrm>
            <a:off x="712520" y="2050473"/>
            <a:ext cx="7929058" cy="3754582"/>
          </a:xfrm>
        </p:spPr>
        <p:txBody>
          <a:bodyPr>
            <a:normAutofit/>
          </a:bodyPr>
          <a:lstStyle/>
          <a:p>
            <a:pPr marL="342900" indent="-342900">
              <a:buFont typeface="Arial" panose="020B0604020202020204" pitchFamily="34" charset="0"/>
              <a:buChar char="•"/>
            </a:pPr>
            <a:r>
              <a:rPr lang="en-US" sz="2000" b="1" i="0" dirty="0">
                <a:effectLst/>
                <a:latin typeface="Arial Black" panose="020B0A04020102020204" pitchFamily="34" charset="0"/>
              </a:rPr>
              <a:t>Uniqueness</a:t>
            </a:r>
          </a:p>
          <a:p>
            <a:pPr marL="342900" indent="-342900">
              <a:buFont typeface="Arial" panose="020B0604020202020204" pitchFamily="34" charset="0"/>
              <a:buChar char="•"/>
            </a:pPr>
            <a:r>
              <a:rPr lang="en-US" sz="2000" b="1" i="0" dirty="0">
                <a:effectLst/>
                <a:latin typeface="Arial Black" panose="020B0A04020102020204" pitchFamily="34" charset="0"/>
              </a:rPr>
              <a:t>Digitally Scarce resource </a:t>
            </a:r>
            <a:endParaRPr lang="en-US" sz="2000" b="1" dirty="0">
              <a:latin typeface="Arial Black" panose="020B0A04020102020204" pitchFamily="34" charset="0"/>
            </a:endParaRPr>
          </a:p>
          <a:p>
            <a:pPr marL="342900" indent="-342900">
              <a:buFont typeface="Arial" panose="020B0604020202020204" pitchFamily="34" charset="0"/>
              <a:buChar char="•"/>
            </a:pPr>
            <a:r>
              <a:rPr lang="en-US" sz="2000" b="1" i="0" dirty="0">
                <a:effectLst/>
                <a:latin typeface="Arial Black" panose="020B0A04020102020204" pitchFamily="34" charset="0"/>
              </a:rPr>
              <a:t>Indivisible</a:t>
            </a:r>
          </a:p>
          <a:p>
            <a:pPr marL="342900" indent="-342900" algn="l">
              <a:buFont typeface="Arial" panose="020B0604020202020204" pitchFamily="34" charset="0"/>
              <a:buChar char="•"/>
            </a:pPr>
            <a:r>
              <a:rPr lang="en-US" sz="2000" b="1" i="0" dirty="0">
                <a:effectLst/>
                <a:latin typeface="Arial Black" panose="020B0A04020102020204" pitchFamily="34" charset="0"/>
              </a:rPr>
              <a:t>Ownership</a:t>
            </a:r>
          </a:p>
          <a:p>
            <a:pPr marL="342900" indent="-342900">
              <a:buFont typeface="Arial" panose="020B0604020202020204" pitchFamily="34" charset="0"/>
              <a:buChar char="•"/>
            </a:pPr>
            <a:r>
              <a:rPr lang="en-US" sz="2000" b="1" i="0" dirty="0">
                <a:effectLst/>
                <a:latin typeface="Arial Black" panose="020B0A04020102020204" pitchFamily="34" charset="0"/>
              </a:rPr>
              <a:t>Transparency</a:t>
            </a:r>
          </a:p>
          <a:p>
            <a:pPr algn="l"/>
            <a:endParaRPr lang="en-US" sz="2000" b="1" i="0" dirty="0">
              <a:effectLst/>
              <a:latin typeface="Arial Black" panose="020B0A04020102020204" pitchFamily="34" charset="0"/>
            </a:endParaRPr>
          </a:p>
          <a:p>
            <a:endParaRPr lang="en-US" dirty="0"/>
          </a:p>
        </p:txBody>
      </p:sp>
      <p:pic>
        <p:nvPicPr>
          <p:cNvPr id="5" name="Picture 4">
            <a:extLst>
              <a:ext uri="{FF2B5EF4-FFF2-40B4-BE49-F238E27FC236}">
                <a16:creationId xmlns:a16="http://schemas.microsoft.com/office/drawing/2014/main" id="{972EDCF1-5D68-46AA-BAB6-541D9639A9E7}"/>
              </a:ext>
            </a:extLst>
          </p:cNvPr>
          <p:cNvPicPr>
            <a:picLocks noChangeAspect="1"/>
          </p:cNvPicPr>
          <p:nvPr/>
        </p:nvPicPr>
        <p:blipFill>
          <a:blip r:embed="rId2"/>
          <a:stretch>
            <a:fillRect/>
          </a:stretch>
        </p:blipFill>
        <p:spPr>
          <a:xfrm>
            <a:off x="5530442" y="1748046"/>
            <a:ext cx="6603273" cy="31006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60099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D58AA-848B-4A03-89E9-FA3DD7949779}"/>
              </a:ext>
            </a:extLst>
          </p:cNvPr>
          <p:cNvSpPr>
            <a:spLocks noGrp="1"/>
          </p:cNvSpPr>
          <p:nvPr>
            <p:ph type="title"/>
          </p:nvPr>
        </p:nvSpPr>
        <p:spPr>
          <a:xfrm>
            <a:off x="2673927" y="387928"/>
            <a:ext cx="7403666" cy="1828801"/>
          </a:xfrm>
        </p:spPr>
        <p:txBody>
          <a:bodyPr/>
          <a:lstStyle/>
          <a:p>
            <a:pPr algn="l"/>
            <a:r>
              <a:rPr lang="en-US" b="1" i="0" dirty="0">
                <a:effectLst/>
                <a:latin typeface="Arial Black" panose="020B0A04020102020204" pitchFamily="34" charset="0"/>
              </a:rPr>
              <a:t>The Advantages of NFTs</a:t>
            </a:r>
          </a:p>
        </p:txBody>
      </p:sp>
      <p:sp>
        <p:nvSpPr>
          <p:cNvPr id="3" name="Text Placeholder 2">
            <a:extLst>
              <a:ext uri="{FF2B5EF4-FFF2-40B4-BE49-F238E27FC236}">
                <a16:creationId xmlns:a16="http://schemas.microsoft.com/office/drawing/2014/main" id="{26C722DE-A692-4733-B7A8-6C98615B6CF3}"/>
              </a:ext>
            </a:extLst>
          </p:cNvPr>
          <p:cNvSpPr>
            <a:spLocks noGrp="1"/>
          </p:cNvSpPr>
          <p:nvPr>
            <p:ph type="body" sz="half" idx="2"/>
          </p:nvPr>
        </p:nvSpPr>
        <p:spPr>
          <a:xfrm>
            <a:off x="2673927" y="1828802"/>
            <a:ext cx="4003964" cy="3879273"/>
          </a:xfrm>
        </p:spPr>
        <p:txBody>
          <a:bodyPr>
            <a:normAutofit/>
          </a:bodyPr>
          <a:lstStyle/>
          <a:p>
            <a:pPr marL="285750" indent="-285750" algn="l">
              <a:buFont typeface="Arial" panose="020B0604020202020204" pitchFamily="34" charset="0"/>
              <a:buChar char="•"/>
            </a:pPr>
            <a:r>
              <a:rPr lang="en-US" b="0" i="0" dirty="0">
                <a:effectLst/>
                <a:latin typeface="Arial Black" panose="020B0A04020102020204" pitchFamily="34" charset="0"/>
              </a:rPr>
              <a:t>Decentralized marketplace</a:t>
            </a:r>
          </a:p>
          <a:p>
            <a:pPr marL="285750" indent="-285750" algn="l">
              <a:buFont typeface="Arial" panose="020B0604020202020204" pitchFamily="34" charset="0"/>
              <a:buChar char="•"/>
            </a:pPr>
            <a:r>
              <a:rPr lang="en-US" b="0" i="0" dirty="0">
                <a:effectLst/>
                <a:latin typeface="Arial Black" panose="020B0A04020102020204" pitchFamily="34" charset="0"/>
              </a:rPr>
              <a:t>Collectibles</a:t>
            </a:r>
          </a:p>
          <a:p>
            <a:pPr marL="285750" indent="-285750" algn="l">
              <a:buFont typeface="Arial" panose="020B0604020202020204" pitchFamily="34" charset="0"/>
              <a:buChar char="•"/>
            </a:pPr>
            <a:r>
              <a:rPr lang="en-US" b="0" i="0" dirty="0">
                <a:effectLst/>
                <a:latin typeface="Arial Black" panose="020B0A04020102020204" pitchFamily="34" charset="0"/>
              </a:rPr>
              <a:t>Resell able</a:t>
            </a:r>
          </a:p>
          <a:p>
            <a:pPr marL="285750" indent="-285750" algn="l">
              <a:buFont typeface="Arial" panose="020B0604020202020204" pitchFamily="34" charset="0"/>
              <a:buChar char="•"/>
            </a:pPr>
            <a:r>
              <a:rPr lang="en-US" b="0" i="0" dirty="0">
                <a:effectLst/>
                <a:latin typeface="Arial Black" panose="020B0A04020102020204" pitchFamily="34" charset="0"/>
              </a:rPr>
              <a:t>Immutable</a:t>
            </a:r>
          </a:p>
          <a:p>
            <a:pPr marL="285750" indent="-285750" algn="l">
              <a:buFont typeface="Arial" panose="020B0604020202020204" pitchFamily="34" charset="0"/>
              <a:buChar char="•"/>
            </a:pPr>
            <a:r>
              <a:rPr lang="en-US" b="0" i="0" dirty="0">
                <a:effectLst/>
                <a:latin typeface="Arial Black" panose="020B0A04020102020204" pitchFamily="34" charset="0"/>
              </a:rPr>
              <a:t>Copyright</a:t>
            </a:r>
          </a:p>
          <a:p>
            <a:pPr marL="285750" indent="-285750" algn="l">
              <a:buFont typeface="Arial" panose="020B0604020202020204" pitchFamily="34" charset="0"/>
              <a:buChar char="•"/>
            </a:pPr>
            <a:r>
              <a:rPr lang="en-US" b="0" i="0" dirty="0">
                <a:effectLst/>
                <a:latin typeface="Arial Black" panose="020B0A04020102020204" pitchFamily="34" charset="0"/>
              </a:rPr>
              <a:t>Security</a:t>
            </a:r>
          </a:p>
          <a:p>
            <a:pPr marL="285750" indent="-285750">
              <a:buFont typeface="Arial" panose="020B0604020202020204" pitchFamily="34" charset="0"/>
              <a:buChar char="•"/>
            </a:pPr>
            <a:r>
              <a:rPr lang="en-US" b="0" i="0" dirty="0">
                <a:effectLst/>
                <a:latin typeface="Arial Black" panose="020B0A04020102020204" pitchFamily="34" charset="0"/>
              </a:rPr>
              <a:t>Unique</a:t>
            </a:r>
          </a:p>
          <a:p>
            <a:endParaRPr lang="en-US" dirty="0"/>
          </a:p>
        </p:txBody>
      </p:sp>
      <p:pic>
        <p:nvPicPr>
          <p:cNvPr id="5" name="Picture 4">
            <a:extLst>
              <a:ext uri="{FF2B5EF4-FFF2-40B4-BE49-F238E27FC236}">
                <a16:creationId xmlns:a16="http://schemas.microsoft.com/office/drawing/2014/main" id="{4AAD7ADE-CE1C-4326-88B7-3D012F964D51}"/>
              </a:ext>
            </a:extLst>
          </p:cNvPr>
          <p:cNvPicPr>
            <a:picLocks noChangeAspect="1"/>
          </p:cNvPicPr>
          <p:nvPr/>
        </p:nvPicPr>
        <p:blipFill rotWithShape="1">
          <a:blip r:embed="rId2"/>
          <a:srcRect l="40716" r="40727" b="32323"/>
          <a:stretch/>
        </p:blipFill>
        <p:spPr>
          <a:xfrm>
            <a:off x="8151811" y="1704112"/>
            <a:ext cx="1925782" cy="40039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56982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5BFF1-94EB-4AE3-B6BD-B9E952D539C3}"/>
              </a:ext>
            </a:extLst>
          </p:cNvPr>
          <p:cNvSpPr>
            <a:spLocks noGrp="1"/>
          </p:cNvSpPr>
          <p:nvPr>
            <p:ph type="title"/>
          </p:nvPr>
        </p:nvSpPr>
        <p:spPr>
          <a:xfrm>
            <a:off x="1141413" y="609600"/>
            <a:ext cx="5934508" cy="872836"/>
          </a:xfrm>
        </p:spPr>
        <p:txBody>
          <a:bodyPr/>
          <a:lstStyle/>
          <a:p>
            <a:pPr algn="ctr"/>
            <a:r>
              <a:rPr lang="en-US" b="1" i="0" dirty="0">
                <a:effectLst/>
                <a:latin typeface="Display Narrow Bold Roslindale"/>
              </a:rPr>
              <a:t>What are NFT marketplaces?</a:t>
            </a:r>
            <a:endParaRPr lang="en-US" dirty="0"/>
          </a:p>
        </p:txBody>
      </p:sp>
      <p:sp>
        <p:nvSpPr>
          <p:cNvPr id="3" name="Text Placeholder 2">
            <a:extLst>
              <a:ext uri="{FF2B5EF4-FFF2-40B4-BE49-F238E27FC236}">
                <a16:creationId xmlns:a16="http://schemas.microsoft.com/office/drawing/2014/main" id="{59788448-6E09-4D31-A3C4-602271B07493}"/>
              </a:ext>
            </a:extLst>
          </p:cNvPr>
          <p:cNvSpPr>
            <a:spLocks noGrp="1"/>
          </p:cNvSpPr>
          <p:nvPr>
            <p:ph type="body" sz="half" idx="2"/>
          </p:nvPr>
        </p:nvSpPr>
        <p:spPr>
          <a:xfrm>
            <a:off x="1141411" y="2249486"/>
            <a:ext cx="5619608" cy="3541714"/>
          </a:xfrm>
        </p:spPr>
        <p:txBody>
          <a:bodyPr>
            <a:noAutofit/>
          </a:bodyPr>
          <a:lstStyle/>
          <a:p>
            <a:pPr algn="just"/>
            <a:r>
              <a:rPr lang="en-US" sz="2400" b="0" i="0" dirty="0">
                <a:effectLst/>
                <a:latin typeface="Arial Black" panose="020B0A04020102020204" pitchFamily="34" charset="0"/>
              </a:rPr>
              <a:t>NFT marketplaces are platforms where NFTs can be stored, displayed, traded and in some cases minted (created). These marketplaces are to NFTs what Amazon or eBay are to goods.</a:t>
            </a:r>
            <a:endParaRPr lang="en-US" sz="2400" dirty="0">
              <a:latin typeface="Arial Black" panose="020B0A04020102020204" pitchFamily="34" charset="0"/>
            </a:endParaRPr>
          </a:p>
        </p:txBody>
      </p:sp>
      <p:pic>
        <p:nvPicPr>
          <p:cNvPr id="15" name="Picture 14">
            <a:extLst>
              <a:ext uri="{FF2B5EF4-FFF2-40B4-BE49-F238E27FC236}">
                <a16:creationId xmlns:a16="http://schemas.microsoft.com/office/drawing/2014/main" id="{78836D82-703D-42D5-B3CD-CB849003F9CB}"/>
              </a:ext>
            </a:extLst>
          </p:cNvPr>
          <p:cNvPicPr>
            <a:picLocks noChangeAspect="1"/>
          </p:cNvPicPr>
          <p:nvPr/>
        </p:nvPicPr>
        <p:blipFill>
          <a:blip r:embed="rId2"/>
          <a:stretch>
            <a:fillRect/>
          </a:stretch>
        </p:blipFill>
        <p:spPr>
          <a:xfrm>
            <a:off x="7301547" y="570711"/>
            <a:ext cx="3749040" cy="52628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65572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B492-73C6-4DEF-AAFE-F45CC749419F}"/>
              </a:ext>
            </a:extLst>
          </p:cNvPr>
          <p:cNvSpPr>
            <a:spLocks noGrp="1"/>
          </p:cNvSpPr>
          <p:nvPr>
            <p:ph type="title"/>
          </p:nvPr>
        </p:nvSpPr>
        <p:spPr>
          <a:xfrm>
            <a:off x="1925782" y="609600"/>
            <a:ext cx="9121629" cy="1246909"/>
          </a:xfrm>
        </p:spPr>
        <p:txBody>
          <a:bodyPr>
            <a:normAutofit/>
          </a:bodyPr>
          <a:lstStyle/>
          <a:p>
            <a:pPr algn="ctr"/>
            <a:r>
              <a:rPr lang="en-US" sz="3200" b="1" dirty="0">
                <a:latin typeface="Arial Black" panose="020B0A04020102020204" pitchFamily="34" charset="0"/>
              </a:rPr>
              <a:t>What are the salient features of an NFT marketplace?</a:t>
            </a:r>
          </a:p>
        </p:txBody>
      </p:sp>
      <p:sp>
        <p:nvSpPr>
          <p:cNvPr id="3" name="Text Placeholder 2">
            <a:extLst>
              <a:ext uri="{FF2B5EF4-FFF2-40B4-BE49-F238E27FC236}">
                <a16:creationId xmlns:a16="http://schemas.microsoft.com/office/drawing/2014/main" id="{FD17CAA8-4EE7-464B-92ED-99233499C71E}"/>
              </a:ext>
            </a:extLst>
          </p:cNvPr>
          <p:cNvSpPr>
            <a:spLocks noGrp="1"/>
          </p:cNvSpPr>
          <p:nvPr>
            <p:ph type="body" sz="half" idx="2"/>
          </p:nvPr>
        </p:nvSpPr>
        <p:spPr>
          <a:xfrm>
            <a:off x="1141410" y="2576945"/>
            <a:ext cx="9904459" cy="3214253"/>
          </a:xfrm>
        </p:spPr>
        <p:txBody>
          <a:bodyPr>
            <a:normAutofit/>
          </a:bodyPr>
          <a:lstStyle/>
          <a:p>
            <a:pPr marL="285750" indent="-285750">
              <a:buFont typeface="Arial" panose="020B0604020202020204" pitchFamily="34" charset="0"/>
              <a:buChar char="•"/>
            </a:pPr>
            <a:r>
              <a:rPr lang="en-US" sz="2000" b="1" dirty="0">
                <a:latin typeface="Arial Black" panose="020B0A04020102020204" pitchFamily="34" charset="0"/>
              </a:rPr>
              <a:t>Storefront</a:t>
            </a:r>
          </a:p>
          <a:p>
            <a:pPr marL="285750" indent="-285750">
              <a:buFont typeface="Arial" panose="020B0604020202020204" pitchFamily="34" charset="0"/>
              <a:buChar char="•"/>
            </a:pPr>
            <a:r>
              <a:rPr lang="en-US" sz="2000" b="1" dirty="0">
                <a:latin typeface="Arial Black" panose="020B0A04020102020204" pitchFamily="34" charset="0"/>
              </a:rPr>
              <a:t>Filters</a:t>
            </a:r>
          </a:p>
          <a:p>
            <a:pPr marL="285750" indent="-285750">
              <a:buFont typeface="Arial" panose="020B0604020202020204" pitchFamily="34" charset="0"/>
              <a:buChar char="•"/>
            </a:pPr>
            <a:r>
              <a:rPr lang="en-US" sz="2000" b="1" dirty="0">
                <a:latin typeface="Arial Black" panose="020B0A04020102020204" pitchFamily="34" charset="0"/>
              </a:rPr>
              <a:t>Auctions and purchasing</a:t>
            </a:r>
          </a:p>
          <a:p>
            <a:pPr marL="285750" indent="-285750">
              <a:buFont typeface="Arial" panose="020B0604020202020204" pitchFamily="34" charset="0"/>
              <a:buChar char="•"/>
            </a:pPr>
            <a:r>
              <a:rPr lang="en-US" sz="2000" b="1" dirty="0">
                <a:latin typeface="Arial Black" panose="020B0A04020102020204" pitchFamily="34" charset="0"/>
              </a:rPr>
              <a:t>Digital wallet </a:t>
            </a:r>
          </a:p>
        </p:txBody>
      </p:sp>
      <p:pic>
        <p:nvPicPr>
          <p:cNvPr id="5" name="Picture 4">
            <a:extLst>
              <a:ext uri="{FF2B5EF4-FFF2-40B4-BE49-F238E27FC236}">
                <a16:creationId xmlns:a16="http://schemas.microsoft.com/office/drawing/2014/main" id="{26CF5D77-C338-4A7F-A304-E86E665B2494}"/>
              </a:ext>
            </a:extLst>
          </p:cNvPr>
          <p:cNvPicPr>
            <a:picLocks noChangeAspect="1"/>
          </p:cNvPicPr>
          <p:nvPr/>
        </p:nvPicPr>
        <p:blipFill>
          <a:blip r:embed="rId2"/>
          <a:stretch>
            <a:fillRect/>
          </a:stretch>
        </p:blipFill>
        <p:spPr>
          <a:xfrm>
            <a:off x="6612729" y="1579418"/>
            <a:ext cx="3736615" cy="5846616"/>
          </a:xfrm>
          <a:prstGeom prst="rect">
            <a:avLst/>
          </a:prstGeom>
        </p:spPr>
      </p:pic>
    </p:spTree>
    <p:extLst>
      <p:ext uri="{BB962C8B-B14F-4D97-AF65-F5344CB8AC3E}">
        <p14:creationId xmlns:p14="http://schemas.microsoft.com/office/powerpoint/2010/main" val="618580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600</TotalTime>
  <Words>434</Words>
  <Application>Microsoft Office PowerPoint</Application>
  <PresentationFormat>Widescreen</PresentationFormat>
  <Paragraphs>75</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Agency FB</vt:lpstr>
      <vt:lpstr>Arial</vt:lpstr>
      <vt:lpstr>Arial Black</vt:lpstr>
      <vt:lpstr>Display Narrow Bold Roslindale</vt:lpstr>
      <vt:lpstr>Gilroy</vt:lpstr>
      <vt:lpstr>Neue Haas Grotesk Text Pro</vt:lpstr>
      <vt:lpstr>Oswald</vt:lpstr>
      <vt:lpstr>suisseIntl</vt:lpstr>
      <vt:lpstr>Tw Cen MT</vt:lpstr>
      <vt:lpstr>Wingdings</vt:lpstr>
      <vt:lpstr>Circuit</vt:lpstr>
      <vt:lpstr>NFT AND ITS MARKETPLACES IN BLOCKCHAIN</vt:lpstr>
      <vt:lpstr>What is Blockchain?</vt:lpstr>
      <vt:lpstr>Definition of  NFT</vt:lpstr>
      <vt:lpstr>Examples of the most interesting use cases of nft</vt:lpstr>
      <vt:lpstr>NFT blockchain options</vt:lpstr>
      <vt:lpstr>Common Features of NFTs </vt:lpstr>
      <vt:lpstr>The Advantages of NFTs</vt:lpstr>
      <vt:lpstr>What are NFT marketplaces?</vt:lpstr>
      <vt:lpstr>What are the salient features of an NFT marketplace?</vt:lpstr>
      <vt:lpstr>Popular NFT Marketplaces</vt:lpstr>
      <vt:lpstr>How do these marketplaces work?</vt:lpstr>
      <vt:lpstr>Creaticles </vt:lpstr>
      <vt:lpstr>Some of the most expensive NFTs ever sold </vt:lpstr>
      <vt:lpstr>Conclusion:- </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NFT AND ITS MAKETPLACES IN BLOCKCHAIN</dc:title>
  <dc:creator>Subham</dc:creator>
  <cp:lastModifiedBy>Subham</cp:lastModifiedBy>
  <cp:revision>33</cp:revision>
  <dcterms:created xsi:type="dcterms:W3CDTF">2022-04-06T06:41:52Z</dcterms:created>
  <dcterms:modified xsi:type="dcterms:W3CDTF">2022-04-07T11:43:54Z</dcterms:modified>
</cp:coreProperties>
</file>